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6" r:id="rId10"/>
    <p:sldId id="274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280" r:id="rId22"/>
    <p:sldId id="278" r:id="rId23"/>
    <p:sldId id="282" r:id="rId24"/>
    <p:sldId id="281" r:id="rId2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gUgsNks4r62kTbQU+a41QQ==" hashData="aTkWmPJRX+lII5ZzVbyS52IBjf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0FD37-0B6E-4639-AA45-ABE8D917078B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EF288-F913-45A8-A134-D5461BB18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29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F288-F913-45A8-A134-D5461BB180CB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848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EF288-F913-45A8-A134-D5461BB180C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39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D6EA-B2E3-4725-B909-C39A6BFF5BAD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0A2-F043-4959-9FFA-44166B463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57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D6EA-B2E3-4725-B909-C39A6BFF5BAD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0A2-F043-4959-9FFA-44166B463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39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D6EA-B2E3-4725-B909-C39A6BFF5BAD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0A2-F043-4959-9FFA-44166B463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97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D6EA-B2E3-4725-B909-C39A6BFF5BAD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0A2-F043-4959-9FFA-44166B463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67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D6EA-B2E3-4725-B909-C39A6BFF5BAD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0A2-F043-4959-9FFA-44166B463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36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D6EA-B2E3-4725-B909-C39A6BFF5BAD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0A2-F043-4959-9FFA-44166B463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89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D6EA-B2E3-4725-B909-C39A6BFF5BAD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0A2-F043-4959-9FFA-44166B463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61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D6EA-B2E3-4725-B909-C39A6BFF5BAD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0A2-F043-4959-9FFA-44166B463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90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D6EA-B2E3-4725-B909-C39A6BFF5BAD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0A2-F043-4959-9FFA-44166B463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30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D6EA-B2E3-4725-B909-C39A6BFF5BAD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0A2-F043-4959-9FFA-44166B463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00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D6EA-B2E3-4725-B909-C39A6BFF5BAD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0A2-F043-4959-9FFA-44166B463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01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D6EA-B2E3-4725-B909-C39A6BFF5BAD}" type="datetimeFigureOut">
              <a:rPr kumimoji="1" lang="ja-JP" altLang="en-US" smtClean="0"/>
              <a:t>2014/6/18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20A2-F043-4959-9FFA-44166B463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69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55576" y="2348880"/>
            <a:ext cx="7804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ソーシャルサポート力向上による若者のうつ病予防推進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0" y="5271803"/>
            <a:ext cx="4319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特定非営利活動法人 </a:t>
            </a:r>
            <a:r>
              <a:rPr lang="en-US" altLang="ja-JP" sz="2400" dirty="0" smtClean="0"/>
              <a:t>Light Ring.</a:t>
            </a:r>
          </a:p>
          <a:p>
            <a:r>
              <a:rPr kumimoji="1" lang="ja-JP" altLang="en-US" sz="2400" dirty="0" smtClean="0"/>
              <a:t>研究開発チーム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増田　文貴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36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上司の傾聴力が高い程、部下の抑うつ度が低い</a:t>
            </a:r>
            <a:r>
              <a:rPr lang="en-US" altLang="ja-JP" sz="2800" dirty="0" smtClean="0">
                <a:latin typeface="ＭＳ Ｐゴシック" pitchFamily="50" charset="-128"/>
                <a:ea typeface="ＭＳ Ｐゴシック" pitchFamily="50" charset="-128"/>
              </a:rPr>
              <a:t>6</a:t>
            </a:r>
            <a:endParaRPr lang="en-US" altLang="ja-JP" sz="28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342509"/>
            <a:ext cx="5977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対象：関西の企業に勤めている、</a:t>
            </a:r>
            <a:r>
              <a:rPr lang="en-US" altLang="ja-JP" dirty="0" smtClean="0"/>
              <a:t>46</a:t>
            </a:r>
            <a:r>
              <a:rPr lang="ja-JP" altLang="en-US" dirty="0" smtClean="0"/>
              <a:t>人の上司と</a:t>
            </a:r>
            <a:r>
              <a:rPr lang="en-US" altLang="ja-JP" dirty="0" smtClean="0"/>
              <a:t>255</a:t>
            </a:r>
            <a:r>
              <a:rPr lang="ja-JP" altLang="en-US" dirty="0" smtClean="0"/>
              <a:t>人の部下</a:t>
            </a:r>
            <a:endParaRPr lang="en-US" altLang="ja-JP" dirty="0" smtClean="0"/>
          </a:p>
          <a:p>
            <a:r>
              <a:rPr lang="ja-JP" altLang="en-US" dirty="0" smtClean="0"/>
              <a:t>手法：アンケート調査</a:t>
            </a:r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5505127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上司の傾聴態度、傾聴スキルが高い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113774" y="5689793"/>
            <a:ext cx="96228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227235" y="5505127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部下の不安、抑うつ度が低い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77519" y="5229200"/>
            <a:ext cx="8615265" cy="914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71749" y="5317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相関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00250"/>
            <a:ext cx="6336704" cy="330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331640" y="4365104"/>
            <a:ext cx="59766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331640" y="6350599"/>
            <a:ext cx="7804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傾聴・・・人</a:t>
            </a:r>
            <a:r>
              <a:rPr lang="ja-JP" altLang="en-US" sz="1400" dirty="0"/>
              <a:t>の話に対し、受容的、共感的な姿勢で丁寧に耳を</a:t>
            </a:r>
            <a:r>
              <a:rPr lang="ja-JP" altLang="en-US" sz="1400" dirty="0" smtClean="0"/>
              <a:t>傾けるコミュニケーションスキル</a:t>
            </a:r>
            <a:r>
              <a:rPr lang="ja-JP" altLang="en-US" sz="1400" dirty="0"/>
              <a:t>の</a:t>
            </a:r>
            <a:r>
              <a:rPr lang="ja-JP" altLang="en-US" sz="1400" dirty="0" smtClean="0"/>
              <a:t>１つ。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920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4000" dirty="0" smtClean="0">
                <a:latin typeface="ＭＳ Ｐゴシック" pitchFamily="50" charset="-128"/>
                <a:ea typeface="ＭＳ Ｐゴシック" pitchFamily="50" charset="-128"/>
              </a:rPr>
              <a:t>これまでのまとめ</a:t>
            </a:r>
            <a:endParaRPr lang="en-US" altLang="ja-JP" sz="4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1684" y="125066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000" dirty="0" smtClean="0"/>
              <a:t>支えが多いほど抑うつ度が低い</a:t>
            </a:r>
            <a:r>
              <a:rPr lang="en-US" altLang="ja-JP" sz="2000" dirty="0" smtClean="0"/>
              <a:t>/</a:t>
            </a:r>
            <a:r>
              <a:rPr lang="ja-JP" altLang="en-US" sz="2000" dirty="0" smtClean="0"/>
              <a:t>ストレス耐性が高い</a:t>
            </a:r>
            <a:endParaRPr lang="en-US" altLang="ja-JP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000" dirty="0"/>
              <a:t>支えが少ないと、うつ病になりやすい</a:t>
            </a:r>
            <a:r>
              <a:rPr lang="en-US" altLang="ja-JP" sz="2000" dirty="0"/>
              <a:t>/</a:t>
            </a:r>
            <a:r>
              <a:rPr lang="ja-JP" altLang="en-US" sz="2000" dirty="0"/>
              <a:t>うつ病が慢性化しやすい</a:t>
            </a:r>
            <a:endParaRPr lang="en-US" altLang="ja-JP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000" dirty="0"/>
              <a:t>周囲の支えを向上するプログラムによりうつ病を緩和</a:t>
            </a:r>
            <a:r>
              <a:rPr lang="ja-JP" altLang="en-US" sz="2000" dirty="0" smtClean="0"/>
              <a:t>できる</a:t>
            </a:r>
            <a:endParaRPr lang="ja-JP" altLang="en-US" sz="2000" dirty="0"/>
          </a:p>
        </p:txBody>
      </p:sp>
      <p:sp>
        <p:nvSpPr>
          <p:cNvPr id="9" name="下矢印 8"/>
          <p:cNvSpPr/>
          <p:nvPr/>
        </p:nvSpPr>
        <p:spPr>
          <a:xfrm>
            <a:off x="3979586" y="2727990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爆発 1 10"/>
          <p:cNvSpPr/>
          <p:nvPr/>
        </p:nvSpPr>
        <p:spPr>
          <a:xfrm>
            <a:off x="6985097" y="5125911"/>
            <a:ext cx="1850502" cy="960453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435890" y="6036976"/>
            <a:ext cx="1407792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支える人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771503" y="6036976"/>
            <a:ext cx="1716900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支えを受ける人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17241" y="6045440"/>
            <a:ext cx="1212652" cy="533402"/>
          </a:xfrm>
          <a:prstGeom prst="rect">
            <a:avLst/>
          </a:prstGeom>
          <a:solidFill>
            <a:srgbClr val="FF746B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Light Ring.</a:t>
            </a:r>
            <a:endParaRPr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341070" y="6392328"/>
            <a:ext cx="1086788" cy="3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</a:rPr>
              <a:t>支えの提供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16" name="直線矢印コネクタ 15"/>
          <p:cNvCxnSpPr>
            <a:stCxn id="12" idx="3"/>
            <a:endCxn id="13" idx="1"/>
          </p:cNvCxnSpPr>
          <p:nvPr/>
        </p:nvCxnSpPr>
        <p:spPr>
          <a:xfrm>
            <a:off x="4843682" y="6307909"/>
            <a:ext cx="1927821" cy="0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4" idx="3"/>
            <a:endCxn id="12" idx="1"/>
          </p:cNvCxnSpPr>
          <p:nvPr/>
        </p:nvCxnSpPr>
        <p:spPr>
          <a:xfrm flipV="1">
            <a:off x="1329893" y="6307909"/>
            <a:ext cx="2105997" cy="4232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473306" y="6344305"/>
            <a:ext cx="1936012" cy="4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200" dirty="0" smtClean="0">
                <a:solidFill>
                  <a:srgbClr val="000000"/>
                </a:solidFill>
              </a:rPr>
              <a:t>ソーシャルサポート力の養成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55809" y="541394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うつ病予防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7242" y="3789040"/>
            <a:ext cx="279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支え手の支える力を向上</a:t>
            </a:r>
            <a:endParaRPr lang="en-US" altLang="ja-JP" dirty="0" smtClean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643802" y="3990009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3530407" y="3759176"/>
            <a:ext cx="5229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その身近に居る人のうつ病予防が可能</a:t>
            </a:r>
            <a:endParaRPr lang="en-US" altLang="ja-JP" sz="2400" dirty="0"/>
          </a:p>
        </p:txBody>
      </p:sp>
      <p:sp>
        <p:nvSpPr>
          <p:cNvPr id="25" name="正方形/長方形 24"/>
          <p:cNvSpPr/>
          <p:nvPr/>
        </p:nvSpPr>
        <p:spPr>
          <a:xfrm>
            <a:off x="117241" y="3637056"/>
            <a:ext cx="8923117" cy="77301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819344" y="4594740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である可能性が高い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0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23528" y="2492896"/>
            <a:ext cx="8595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dirty="0" smtClean="0"/>
              <a:t>②支えを提供すること</a:t>
            </a:r>
            <a:r>
              <a:rPr lang="ja-JP" altLang="en-US" sz="5400" dirty="0"/>
              <a:t>の効果</a:t>
            </a:r>
          </a:p>
        </p:txBody>
      </p:sp>
      <p:sp>
        <p:nvSpPr>
          <p:cNvPr id="7" name="爆発 1 6"/>
          <p:cNvSpPr/>
          <p:nvPr/>
        </p:nvSpPr>
        <p:spPr>
          <a:xfrm>
            <a:off x="4315812" y="4202481"/>
            <a:ext cx="1850502" cy="960453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606394" y="5065887"/>
            <a:ext cx="1407792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支える人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942007" y="5065887"/>
            <a:ext cx="1716900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支えを受ける人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87745" y="5074351"/>
            <a:ext cx="1212652" cy="533402"/>
          </a:xfrm>
          <a:prstGeom prst="rect">
            <a:avLst/>
          </a:prstGeom>
          <a:solidFill>
            <a:srgbClr val="FF746B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Light Ring.</a:t>
            </a:r>
            <a:endParaRPr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511574" y="5421239"/>
            <a:ext cx="1086788" cy="3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</a:rPr>
              <a:t>支えの提供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12" name="直線矢印コネクタ 11"/>
          <p:cNvCxnSpPr>
            <a:stCxn id="8" idx="3"/>
            <a:endCxn id="9" idx="1"/>
          </p:cNvCxnSpPr>
          <p:nvPr/>
        </p:nvCxnSpPr>
        <p:spPr>
          <a:xfrm>
            <a:off x="5014186" y="5336820"/>
            <a:ext cx="1927821" cy="0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10" idx="3"/>
            <a:endCxn id="8" idx="1"/>
          </p:cNvCxnSpPr>
          <p:nvPr/>
        </p:nvCxnSpPr>
        <p:spPr>
          <a:xfrm flipV="1">
            <a:off x="1500397" y="5336820"/>
            <a:ext cx="2105997" cy="4232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643810" y="5373216"/>
            <a:ext cx="1936012" cy="4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200" dirty="0" smtClean="0">
                <a:solidFill>
                  <a:srgbClr val="000000"/>
                </a:solidFill>
              </a:rPr>
              <a:t>ソーシャルサポート力の養成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58219" y="5811006"/>
            <a:ext cx="1574803" cy="294979"/>
          </a:xfrm>
          <a:prstGeom prst="rect">
            <a:avLst/>
          </a:prstGeom>
          <a:noFill/>
          <a:ln>
            <a:noFill/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82138" y="451486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うつ病予防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02018" y="4298839"/>
            <a:ext cx="121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（</a:t>
            </a:r>
            <a:r>
              <a:rPr kumimoji="1" lang="en-US" altLang="ja-JP" sz="4000" dirty="0" smtClean="0"/>
              <a:t>II</a:t>
            </a:r>
            <a:r>
              <a:rPr kumimoji="1" lang="ja-JP" altLang="en-US" sz="4000" dirty="0" smtClean="0"/>
              <a:t>）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041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爆発 1 10"/>
          <p:cNvSpPr/>
          <p:nvPr/>
        </p:nvSpPr>
        <p:spPr>
          <a:xfrm>
            <a:off x="9324528" y="3304878"/>
            <a:ext cx="1584176" cy="1693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支えているという自信が高い程、抑うつ度が低い</a:t>
            </a:r>
            <a:r>
              <a:rPr lang="en-US" altLang="ja-JP" sz="2800" baseline="30000" dirty="0" smtClean="0">
                <a:latin typeface="ＭＳ Ｐゴシック" pitchFamily="50" charset="-128"/>
                <a:ea typeface="ＭＳ Ｐゴシック" pitchFamily="50" charset="-128"/>
              </a:rPr>
              <a:t>9</a:t>
            </a:r>
            <a:endParaRPr lang="en-US" altLang="ja-JP" sz="2800" baseline="30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342509"/>
            <a:ext cx="476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対象：カナダ在住の</a:t>
            </a:r>
            <a:r>
              <a:rPr lang="en-US" altLang="ja-JP" dirty="0" smtClean="0"/>
              <a:t>18</a:t>
            </a:r>
            <a:r>
              <a:rPr lang="ja-JP" altLang="en-US" dirty="0" smtClean="0"/>
              <a:t>～</a:t>
            </a:r>
            <a:r>
              <a:rPr lang="en-US" altLang="ja-JP" dirty="0" smtClean="0"/>
              <a:t>55</a:t>
            </a:r>
            <a:r>
              <a:rPr lang="ja-JP" altLang="en-US" dirty="0" smtClean="0"/>
              <a:t>歳の</a:t>
            </a:r>
            <a:r>
              <a:rPr lang="en-US" altLang="ja-JP" dirty="0" smtClean="0"/>
              <a:t>1206</a:t>
            </a:r>
            <a:r>
              <a:rPr lang="ja-JP" altLang="en-US" dirty="0" smtClean="0"/>
              <a:t>人の男女</a:t>
            </a:r>
            <a:endParaRPr lang="en-US" altLang="ja-JP" dirty="0" smtClean="0"/>
          </a:p>
          <a:p>
            <a:r>
              <a:rPr lang="ja-JP" altLang="en-US" dirty="0" smtClean="0"/>
              <a:t>手法：アンケート調査</a:t>
            </a:r>
            <a:r>
              <a:rPr lang="en-US" altLang="ja-JP" dirty="0" smtClean="0"/>
              <a:t>(</a:t>
            </a:r>
            <a:r>
              <a:rPr lang="ja-JP" altLang="en-US" dirty="0" smtClean="0"/>
              <a:t>一回目の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年後に二回目</a:t>
            </a:r>
            <a:r>
              <a:rPr lang="en-US" altLang="ja-JP" dirty="0" smtClean="0"/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13" y="2132856"/>
            <a:ext cx="3935572" cy="23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42116" y="2662085"/>
            <a:ext cx="4677985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「周囲の支えになれている」自覚が高い人ほど、抑うつ度が低い</a:t>
            </a:r>
            <a:endParaRPr kumimoji="1" lang="ja-JP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1" y="4293096"/>
            <a:ext cx="4379654" cy="233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820101" y="4998847"/>
            <a:ext cx="3856355" cy="92333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１回目のアンケート時に「周囲の支えになれている」自覚が高かった人は、</a:t>
            </a:r>
            <a:r>
              <a:rPr kumimoji="1" lang="ja-JP" altLang="en-US" b="1" u="sng" dirty="0" smtClean="0"/>
              <a:t>１年後</a:t>
            </a:r>
            <a:r>
              <a:rPr kumimoji="1" lang="ja-JP" altLang="en-US" dirty="0" smtClean="0"/>
              <a:t>の抑うつ度も低い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051720" y="4797152"/>
            <a:ext cx="86409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48564" y="3834626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Mattering </a:t>
            </a:r>
            <a:r>
              <a:rPr kumimoji="1" lang="ja-JP" altLang="en-US" sz="1100" dirty="0" smtClean="0"/>
              <a:t>の変化→</a:t>
            </a:r>
            <a:r>
              <a:rPr kumimoji="1" lang="ja-JP" altLang="en-US" sz="1100" dirty="0" err="1" smtClean="0"/>
              <a:t>うつの</a:t>
            </a:r>
            <a:r>
              <a:rPr lang="ja-JP" altLang="en-US" sz="1100" dirty="0"/>
              <a:t>変化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903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支えた自覚が高い程、抑うつ度が低い</a:t>
            </a:r>
            <a:r>
              <a:rPr lang="en-US" altLang="ja-JP" sz="3200" baseline="30000" dirty="0" smtClean="0">
                <a:latin typeface="ＭＳ Ｐゴシック" pitchFamily="50" charset="-128"/>
                <a:ea typeface="ＭＳ Ｐゴシック" pitchFamily="50" charset="-128"/>
              </a:rPr>
              <a:t>7</a:t>
            </a:r>
            <a:endParaRPr lang="en-US" altLang="ja-JP" sz="3200" baseline="30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8" y="2218090"/>
            <a:ext cx="7848872" cy="272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971600" y="4162306"/>
            <a:ext cx="53285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1342509"/>
            <a:ext cx="3874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対象：教会に通っている</a:t>
            </a:r>
            <a:r>
              <a:rPr lang="en-US" altLang="ja-JP" dirty="0" smtClean="0"/>
              <a:t>1632</a:t>
            </a:r>
            <a:r>
              <a:rPr lang="ja-JP" altLang="en-US" dirty="0" smtClean="0"/>
              <a:t>人の男女</a:t>
            </a:r>
            <a:endParaRPr lang="en-US" altLang="ja-JP" dirty="0" smtClean="0"/>
          </a:p>
          <a:p>
            <a:r>
              <a:rPr lang="ja-JP" altLang="en-US" dirty="0" smtClean="0"/>
              <a:t>手法：アンケート調査</a:t>
            </a:r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207" y="5477162"/>
            <a:ext cx="476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周囲の助けになれているという自覚が高い</a:t>
            </a:r>
            <a:endParaRPr kumimoji="1" lang="ja-JP" altLang="en-US" sz="20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050112" y="5661828"/>
            <a:ext cx="117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293359" y="5477162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抑うつ度が低い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14533" y="526750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相関</a:t>
            </a:r>
            <a:endParaRPr kumimoji="1"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53207" y="5157192"/>
            <a:ext cx="8323249" cy="93610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8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3200" dirty="0" smtClean="0">
                <a:latin typeface="ＭＳ Ｐゴシック" pitchFamily="50" charset="-128"/>
                <a:ea typeface="ＭＳ Ｐゴシック" pitchFamily="50" charset="-128"/>
              </a:rPr>
              <a:t>支えた自覚が高い程、幸福度が高い</a:t>
            </a:r>
            <a:r>
              <a:rPr lang="en-US" altLang="ja-JP" sz="3200" baseline="30000" dirty="0" smtClean="0">
                <a:latin typeface="ＭＳ Ｐゴシック" pitchFamily="50" charset="-128"/>
                <a:ea typeface="ＭＳ Ｐゴシック" pitchFamily="50" charset="-128"/>
              </a:rPr>
              <a:t>8</a:t>
            </a:r>
            <a:endParaRPr lang="en-US" altLang="ja-JP" sz="3200" baseline="30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342509"/>
            <a:ext cx="491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対象：教会に通っている</a:t>
            </a:r>
            <a:r>
              <a:rPr lang="en-US" altLang="ja-JP" dirty="0" smtClean="0"/>
              <a:t>403</a:t>
            </a:r>
            <a:r>
              <a:rPr lang="ja-JP" altLang="en-US" dirty="0" smtClean="0"/>
              <a:t>人の</a:t>
            </a:r>
            <a:r>
              <a:rPr lang="en-US" altLang="ja-JP" dirty="0" smtClean="0"/>
              <a:t>12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17</a:t>
            </a:r>
            <a:r>
              <a:rPr lang="ja-JP" altLang="en-US" dirty="0" smtClean="0"/>
              <a:t>歳の男女</a:t>
            </a:r>
            <a:endParaRPr lang="en-US" altLang="ja-JP" dirty="0" smtClean="0"/>
          </a:p>
          <a:p>
            <a:r>
              <a:rPr lang="ja-JP" altLang="en-US" dirty="0" smtClean="0"/>
              <a:t>手法：アンケート調査</a:t>
            </a:r>
            <a:endParaRPr lang="en-US" altLang="ja-JP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7214" y="19046"/>
            <a:ext cx="3595201" cy="779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655487" y="5123574"/>
            <a:ext cx="7660929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28351" y="4611051"/>
            <a:ext cx="766092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28350" y="4287015"/>
            <a:ext cx="7660929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8350" y="3674946"/>
            <a:ext cx="7660929" cy="273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中かっこ 7"/>
          <p:cNvSpPr/>
          <p:nvPr/>
        </p:nvSpPr>
        <p:spPr>
          <a:xfrm rot="5400000">
            <a:off x="5944379" y="-65245"/>
            <a:ext cx="495605" cy="424847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53599" y="14847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幸福度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94688" y="5517232"/>
            <a:ext cx="2613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家族への</a:t>
            </a:r>
            <a:r>
              <a:rPr lang="ja-JP" altLang="en-US" dirty="0" smtClean="0"/>
              <a:t>助け</a:t>
            </a:r>
            <a:endParaRPr lang="en-US" altLang="ja-JP" dirty="0" smtClean="0"/>
          </a:p>
          <a:p>
            <a:r>
              <a:rPr lang="ja-JP" altLang="en-US" dirty="0"/>
              <a:t>他</a:t>
            </a:r>
            <a:r>
              <a:rPr lang="ja-JP" altLang="en-US" dirty="0" smtClean="0"/>
              <a:t>の人への様々な助け</a:t>
            </a:r>
            <a:endParaRPr lang="en-US" altLang="ja-JP" dirty="0" smtClean="0"/>
          </a:p>
          <a:p>
            <a:r>
              <a:rPr lang="ja-JP" altLang="en-US" dirty="0" smtClean="0"/>
              <a:t>進んで周囲の人を助ける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067944" y="5989930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192181" y="580526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幸福度が高い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89149" y="55898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相関</a:t>
            </a:r>
            <a:endParaRPr kumimoji="1" lang="ja-JP" altLang="en-US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899592" y="5445224"/>
            <a:ext cx="7200800" cy="115212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6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親戚との死別による抑うつ度上昇への効果</a:t>
            </a:r>
            <a:r>
              <a:rPr lang="en-US" altLang="ja-JP" sz="2800" baseline="30000" dirty="0" smtClean="0">
                <a:latin typeface="ＭＳ Ｐゴシック" pitchFamily="50" charset="-128"/>
                <a:ea typeface="ＭＳ Ｐゴシック" pitchFamily="50" charset="-128"/>
              </a:rPr>
              <a:t>10</a:t>
            </a:r>
            <a:endParaRPr lang="en-US" altLang="ja-JP" sz="2800" baseline="30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07" y="1944811"/>
            <a:ext cx="4876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95536" y="1342509"/>
            <a:ext cx="5556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対象：親戚と死別した男女</a:t>
            </a:r>
            <a:endParaRPr lang="en-US" altLang="ja-JP" dirty="0" smtClean="0"/>
          </a:p>
          <a:p>
            <a:r>
              <a:rPr lang="ja-JP" altLang="en-US" dirty="0" smtClean="0"/>
              <a:t>手法：アンケート調査</a:t>
            </a:r>
            <a:r>
              <a:rPr lang="en-US" altLang="ja-JP" dirty="0" smtClean="0"/>
              <a:t>(</a:t>
            </a:r>
            <a:r>
              <a:rPr lang="ja-JP" altLang="en-US" dirty="0" smtClean="0"/>
              <a:t>死別の</a:t>
            </a:r>
            <a:r>
              <a:rPr lang="en-US" altLang="ja-JP" dirty="0" smtClean="0"/>
              <a:t>6</a:t>
            </a:r>
            <a:r>
              <a:rPr lang="ja-JP" altLang="en-US" dirty="0" smtClean="0"/>
              <a:t>か月後、</a:t>
            </a:r>
            <a:r>
              <a:rPr lang="en-US" altLang="ja-JP" dirty="0" smtClean="0"/>
              <a:t>18</a:t>
            </a:r>
            <a:r>
              <a:rPr lang="ja-JP" altLang="en-US" dirty="0"/>
              <a:t>か</a:t>
            </a:r>
            <a:r>
              <a:rPr lang="ja-JP" altLang="en-US" dirty="0" smtClean="0"/>
              <a:t>月後の２回</a:t>
            </a:r>
            <a:r>
              <a:rPr lang="en-US" altLang="ja-JP" dirty="0" smtClean="0"/>
              <a:t>)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724128" y="2276872"/>
            <a:ext cx="93610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2132" y="5605289"/>
            <a:ext cx="589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死別によるストレスが大きい程 </a:t>
            </a:r>
            <a:r>
              <a:rPr kumimoji="1" lang="en-US" altLang="ja-JP" dirty="0" smtClean="0"/>
              <a:t>(high grief)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抑うつ度が高い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4335807" y="5974621"/>
            <a:ext cx="0" cy="3346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57278" y="6337811"/>
            <a:ext cx="909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</a:t>
            </a:r>
            <a:r>
              <a:rPr lang="ja-JP" altLang="en-US" dirty="0" smtClean="0"/>
              <a:t>年間で「身近な人の支えになれた」という自覚が高い人は、そうでない人より抑うつ度が低い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54814" y="5974621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しかし、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57278" y="5345236"/>
            <a:ext cx="8879218" cy="136190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傾聴スキルの向上により、慢性疾患患者の</a:t>
            </a:r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QOL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向上</a:t>
            </a:r>
            <a:r>
              <a:rPr lang="en-US" altLang="ja-JP" sz="2400" baseline="30000" dirty="0" smtClean="0">
                <a:latin typeface="ＭＳ Ｐゴシック" pitchFamily="50" charset="-128"/>
                <a:ea typeface="ＭＳ Ｐゴシック" pitchFamily="50" charset="-128"/>
              </a:rPr>
              <a:t>11</a:t>
            </a:r>
            <a:endParaRPr lang="en-US" altLang="ja-JP" sz="2400" baseline="30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03" y="1916832"/>
            <a:ext cx="530908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0148" y="1342508"/>
            <a:ext cx="908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対象：多発性硬化症の患者</a:t>
            </a:r>
            <a:r>
              <a:rPr lang="en-US" altLang="ja-JP" dirty="0" smtClean="0"/>
              <a:t>5</a:t>
            </a:r>
            <a:r>
              <a:rPr lang="ja-JP" altLang="en-US" dirty="0" smtClean="0"/>
              <a:t>名</a:t>
            </a:r>
            <a:endParaRPr lang="en-US" altLang="ja-JP" dirty="0" smtClean="0"/>
          </a:p>
          <a:p>
            <a:r>
              <a:rPr lang="ja-JP" altLang="en-US" dirty="0" smtClean="0"/>
              <a:t>手法：傾聴スキルの向上訓練の後、同じ疾患を持つ患者に電話で傾聴を実践</a:t>
            </a:r>
            <a:r>
              <a:rPr lang="en-US" altLang="ja-JP" dirty="0" smtClean="0"/>
              <a:t>(</a:t>
            </a:r>
            <a:r>
              <a:rPr lang="ja-JP" altLang="en-US" dirty="0" smtClean="0"/>
              <a:t>毎月、一年間</a:t>
            </a:r>
            <a:r>
              <a:rPr lang="en-US" altLang="ja-JP" dirty="0" smtClean="0"/>
              <a:t>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149" y="3212976"/>
            <a:ext cx="333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傾聴の実践により、</a:t>
            </a:r>
            <a:r>
              <a:rPr lang="ja-JP" altLang="en-US" dirty="0" smtClean="0">
                <a:solidFill>
                  <a:srgbClr val="FF0000"/>
                </a:solidFill>
              </a:rPr>
              <a:t>幸福度が大幅に向上、抑うつ度が低下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kumimoji="1" lang="ja-JP" altLang="en-US" dirty="0" smtClean="0"/>
              <a:t>更に、他の</a:t>
            </a:r>
            <a:r>
              <a:rPr kumimoji="1" lang="en-US" altLang="ja-JP" dirty="0" smtClean="0"/>
              <a:t>QOL</a:t>
            </a:r>
            <a:r>
              <a:rPr kumimoji="1" lang="ja-JP" altLang="en-US" dirty="0" smtClean="0"/>
              <a:t>の指標も軒並み向上</a:t>
            </a:r>
            <a:endParaRPr kumimoji="1" lang="en-US" altLang="ja-JP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0" y="2996952"/>
            <a:ext cx="3419873" cy="141635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3483703" y="5013176"/>
            <a:ext cx="5048737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99792" y="5176851"/>
            <a:ext cx="84670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人生の満足度</a:t>
            </a:r>
            <a:endParaRPr kumimoji="1" lang="en-US" altLang="ja-JP" sz="700" dirty="0" smtClean="0"/>
          </a:p>
          <a:p>
            <a:r>
              <a:rPr lang="ja-JP" altLang="en-US" sz="700" dirty="0" smtClean="0"/>
              <a:t>自律性</a:t>
            </a:r>
            <a:endParaRPr lang="en-US" altLang="ja-JP" sz="700" dirty="0" smtClean="0"/>
          </a:p>
          <a:p>
            <a:r>
              <a:rPr lang="ja-JP" altLang="en-US" sz="700" dirty="0" smtClean="0"/>
              <a:t>自己統制</a:t>
            </a:r>
            <a:endParaRPr lang="en-US" altLang="ja-JP" sz="700" dirty="0" smtClean="0"/>
          </a:p>
          <a:p>
            <a:r>
              <a:rPr kumimoji="1" lang="ja-JP" altLang="en-US" sz="700" dirty="0" smtClean="0"/>
              <a:t>人格成長</a:t>
            </a:r>
            <a:endParaRPr kumimoji="1" lang="en-US" altLang="ja-JP" sz="700" dirty="0" smtClean="0"/>
          </a:p>
          <a:p>
            <a:r>
              <a:rPr lang="ja-JP" altLang="en-US" sz="700" dirty="0" smtClean="0"/>
              <a:t>社会とのつながり</a:t>
            </a:r>
            <a:endParaRPr lang="en-US" altLang="ja-JP" sz="700" dirty="0" smtClean="0"/>
          </a:p>
          <a:p>
            <a:r>
              <a:rPr kumimoji="1" lang="ja-JP" altLang="en-US" sz="700" dirty="0" smtClean="0"/>
              <a:t>人生の目的意識</a:t>
            </a:r>
            <a:endParaRPr kumimoji="1" lang="en-US" altLang="ja-JP" sz="700" dirty="0" smtClean="0"/>
          </a:p>
          <a:p>
            <a:r>
              <a:rPr lang="ja-JP" altLang="en-US" sz="700" dirty="0" smtClean="0"/>
              <a:t>自己受容</a:t>
            </a:r>
            <a:endParaRPr lang="en-US" altLang="ja-JP" sz="700" dirty="0" smtClean="0"/>
          </a:p>
          <a:p>
            <a:r>
              <a:rPr kumimoji="1" lang="ja-JP" altLang="en-US" sz="700" dirty="0" smtClean="0"/>
              <a:t>うつ</a:t>
            </a:r>
            <a:endParaRPr kumimoji="1" lang="en-US" altLang="ja-JP" sz="700" dirty="0" smtClean="0"/>
          </a:p>
          <a:p>
            <a:r>
              <a:rPr lang="ja-JP" altLang="en-US" sz="700" dirty="0"/>
              <a:t>不安</a:t>
            </a:r>
            <a:endParaRPr kumimoji="1"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33486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48265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4000" dirty="0" smtClean="0">
                <a:latin typeface="ＭＳ Ｐゴシック" pitchFamily="50" charset="-128"/>
                <a:ea typeface="ＭＳ Ｐゴシック" pitchFamily="50" charset="-128"/>
              </a:rPr>
              <a:t>続き</a:t>
            </a:r>
            <a:endParaRPr lang="en-US" altLang="ja-JP" sz="4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79" y="1340768"/>
            <a:ext cx="492153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679388" y="5817071"/>
            <a:ext cx="5997193" cy="46166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２年間傾聴を続けることで、</a:t>
            </a:r>
            <a:r>
              <a:rPr kumimoji="1" lang="en-US" altLang="ja-JP" sz="2400" dirty="0" smtClean="0"/>
              <a:t>QOL</a:t>
            </a:r>
            <a:r>
              <a:rPr kumimoji="1" lang="ja-JP" altLang="en-US" sz="2400" dirty="0" smtClean="0"/>
              <a:t>が更に向上。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09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48265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4000" dirty="0" smtClean="0">
                <a:latin typeface="ＭＳ Ｐゴシック" pitchFamily="50" charset="-128"/>
                <a:ea typeface="ＭＳ Ｐゴシック" pitchFamily="50" charset="-128"/>
              </a:rPr>
              <a:t>これまでのまとめ</a:t>
            </a:r>
            <a:endParaRPr lang="en-US" altLang="ja-JP" sz="4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爆発 1 5"/>
          <p:cNvSpPr/>
          <p:nvPr/>
        </p:nvSpPr>
        <p:spPr>
          <a:xfrm>
            <a:off x="4333361" y="4909872"/>
            <a:ext cx="1850502" cy="960453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623943" y="5773278"/>
            <a:ext cx="1407792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支える人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959556" y="5773278"/>
            <a:ext cx="1716900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支えを受ける人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05294" y="5781742"/>
            <a:ext cx="1212652" cy="533402"/>
          </a:xfrm>
          <a:prstGeom prst="rect">
            <a:avLst/>
          </a:prstGeom>
          <a:solidFill>
            <a:srgbClr val="FF746B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Light Ring.</a:t>
            </a:r>
            <a:endParaRPr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529123" y="6128630"/>
            <a:ext cx="1086788" cy="3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</a:rPr>
              <a:t>支えの提供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11" name="直線矢印コネクタ 10"/>
          <p:cNvCxnSpPr>
            <a:stCxn id="7" idx="3"/>
            <a:endCxn id="8" idx="1"/>
          </p:cNvCxnSpPr>
          <p:nvPr/>
        </p:nvCxnSpPr>
        <p:spPr>
          <a:xfrm>
            <a:off x="5031735" y="6044211"/>
            <a:ext cx="1927821" cy="0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9" idx="3"/>
            <a:endCxn id="7" idx="1"/>
          </p:cNvCxnSpPr>
          <p:nvPr/>
        </p:nvCxnSpPr>
        <p:spPr>
          <a:xfrm flipV="1">
            <a:off x="1517946" y="6044211"/>
            <a:ext cx="2105997" cy="4232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661359" y="6080607"/>
            <a:ext cx="1936012" cy="4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200" dirty="0" smtClean="0">
                <a:solidFill>
                  <a:srgbClr val="000000"/>
                </a:solidFill>
              </a:rPr>
              <a:t>ソーシャルサポート力の養成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75768" y="6518397"/>
            <a:ext cx="1574803" cy="294979"/>
          </a:xfrm>
          <a:prstGeom prst="rect">
            <a:avLst/>
          </a:prstGeom>
          <a:noFill/>
          <a:ln>
            <a:noFill/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99687" y="522225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うつ病予防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512" y="1340768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dirty="0" smtClean="0"/>
              <a:t>健常者で、周囲の人を支えた指標が高い程、抑うつ度が低い</a:t>
            </a:r>
            <a:r>
              <a:rPr lang="en-US" altLang="ja-JP" dirty="0" smtClean="0"/>
              <a:t>/</a:t>
            </a:r>
            <a:r>
              <a:rPr lang="ja-JP" altLang="en-US" dirty="0" smtClean="0"/>
              <a:t>幸福度が高い。</a:t>
            </a:r>
            <a:endParaRPr lang="en-US" altLang="ja-JP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ja-JP" altLang="en-US" dirty="0" smtClean="0"/>
              <a:t>ストレスによる軽度のうつにも、「周囲の人への支えの提供」が有効。</a:t>
            </a:r>
            <a:endParaRPr kumimoji="1" lang="en-US" altLang="ja-JP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dirty="0" smtClean="0"/>
              <a:t>支える力を向上させるプログラムにより、慢性疾患の患者でさえ</a:t>
            </a:r>
            <a:r>
              <a:rPr lang="en-US" altLang="ja-JP" dirty="0" smtClean="0"/>
              <a:t>QOL</a:t>
            </a:r>
            <a:r>
              <a:rPr lang="ja-JP" altLang="en-US" dirty="0" smtClean="0"/>
              <a:t>が大幅に向上。</a:t>
            </a:r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4067944" y="2852936"/>
            <a:ext cx="963791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089" y="3779748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支え手の支える力を向上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2648712" y="3933056"/>
            <a:ext cx="7711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68692" y="3687415"/>
            <a:ext cx="571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支える人「自身」のうつ病予防が可能となる</a:t>
            </a:r>
            <a:endParaRPr kumimoji="1" lang="ja-JP" altLang="en-US" sz="2400" dirty="0"/>
          </a:p>
        </p:txBody>
      </p:sp>
      <p:sp>
        <p:nvSpPr>
          <p:cNvPr id="25" name="正方形/長方形 24"/>
          <p:cNvSpPr/>
          <p:nvPr/>
        </p:nvSpPr>
        <p:spPr>
          <a:xfrm>
            <a:off x="58325" y="3501008"/>
            <a:ext cx="9032247" cy="93610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10777" y="443711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可能性が高い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17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3500" dirty="0" smtClean="0">
                <a:latin typeface="ＭＳ Ｐゴシック" pitchFamily="50" charset="-128"/>
                <a:ea typeface="ＭＳ Ｐゴシック" pitchFamily="50" charset="-128"/>
              </a:rPr>
              <a:t>ソーシャルサポート </a:t>
            </a:r>
            <a:r>
              <a:rPr lang="en-US" altLang="ja-JP" sz="3500" dirty="0" smtClean="0"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ja-JP" altLang="en-US" sz="3500" dirty="0" smtClean="0">
                <a:latin typeface="ＭＳ Ｐゴシック" pitchFamily="50" charset="-128"/>
                <a:ea typeface="ＭＳ Ｐゴシック" pitchFamily="50" charset="-128"/>
              </a:rPr>
              <a:t>≒支え</a:t>
            </a:r>
            <a:r>
              <a:rPr lang="en-US" altLang="ja-JP" sz="3500" dirty="0" smtClean="0"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3500" dirty="0" smtClean="0">
                <a:latin typeface="ＭＳ Ｐゴシック" pitchFamily="50" charset="-128"/>
                <a:ea typeface="ＭＳ Ｐゴシック" pitchFamily="50" charset="-128"/>
              </a:rPr>
              <a:t>とは</a:t>
            </a:r>
            <a:endParaRPr lang="en-US" altLang="ja-JP" sz="35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457200" y="5910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09E4F-418C-C545-9E4B-07CD7DD714BE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611560" y="3983719"/>
            <a:ext cx="261992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pPr eaLnBrk="1" hangingPunct="1"/>
            <a:r>
              <a:rPr kumimoji="1" lang="ja-JP" alt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道具的</a:t>
            </a:r>
            <a:r>
              <a:rPr lang="ja-JP" alt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サポート</a:t>
            </a:r>
            <a:r>
              <a:rPr lang="en-US" altLang="ja-JP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kumimoji="1" lang="ja-JP" altLang="en-US" sz="28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611560" y="3140968"/>
            <a:ext cx="253817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pPr eaLnBrk="1" hangingPunct="1"/>
            <a:r>
              <a:rPr kumimoji="1" lang="ja-JP" alt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情報的サポート</a:t>
            </a:r>
            <a:endParaRPr kumimoji="1" lang="en-US" altLang="ja-JP" sz="28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 bwMode="auto">
          <a:xfrm>
            <a:off x="611560" y="4775807"/>
            <a:ext cx="253817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pPr eaLnBrk="1" hangingPunct="1"/>
            <a:r>
              <a:rPr lang="ja-JP" alt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情緒的サポート</a:t>
            </a:r>
            <a:endParaRPr kumimoji="1" lang="ja-JP" altLang="en-US" sz="28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 bwMode="auto">
          <a:xfrm>
            <a:off x="3522412" y="3232281"/>
            <a:ext cx="350478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pPr eaLnBrk="1" hangingPunct="1"/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問題</a:t>
            </a: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の解決に必要なアドバイスや情報</a:t>
            </a:r>
            <a:endParaRPr kumimoji="1" lang="ja-JP" alt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>
            <a:off x="3503651" y="4096377"/>
            <a:ext cx="214062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pPr eaLnBrk="1" hangingPunct="1"/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形のある物やサービス</a:t>
            </a:r>
          </a:p>
        </p:txBody>
      </p:sp>
      <p:sp>
        <p:nvSpPr>
          <p:cNvPr id="13" name="テキスト ボックス 12"/>
          <p:cNvSpPr txBox="1"/>
          <p:nvPr/>
        </p:nvSpPr>
        <p:spPr bwMode="auto">
          <a:xfrm>
            <a:off x="3491880" y="4888465"/>
            <a:ext cx="120768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pPr eaLnBrk="1" hangingPunct="1"/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共感や愛情</a:t>
            </a:r>
          </a:p>
        </p:txBody>
      </p:sp>
      <p:sp>
        <p:nvSpPr>
          <p:cNvPr id="14" name="テキスト ボックス 13"/>
          <p:cNvSpPr txBox="1"/>
          <p:nvPr/>
        </p:nvSpPr>
        <p:spPr bwMode="auto">
          <a:xfrm>
            <a:off x="-22744" y="1622779"/>
            <a:ext cx="9155115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rtlCol="0">
            <a:spAutoFit/>
          </a:bodyPr>
          <a:lstStyle/>
          <a:p>
            <a:r>
              <a:rPr lang="ja-JP" altLang="en-US" sz="3200" dirty="0" smtClean="0"/>
              <a:t>「周囲</a:t>
            </a:r>
            <a:r>
              <a:rPr lang="ja-JP" altLang="en-US" sz="3200" dirty="0"/>
              <a:t>の</a:t>
            </a:r>
            <a:r>
              <a:rPr lang="ja-JP" altLang="en-US" sz="3200" dirty="0" smtClean="0"/>
              <a:t>人々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家族、友人、同僚など</a:t>
            </a:r>
            <a:r>
              <a:rPr lang="en-US" altLang="ja-JP" sz="3200" dirty="0" smtClean="0"/>
              <a:t>)</a:t>
            </a:r>
            <a:r>
              <a:rPr lang="ja-JP" altLang="en-US" sz="3200" dirty="0" smtClean="0"/>
              <a:t>から</a:t>
            </a:r>
            <a:r>
              <a:rPr lang="ja-JP" altLang="en-US" sz="3200" dirty="0"/>
              <a:t>与えられる物質的・心理的支援の</a:t>
            </a:r>
            <a:r>
              <a:rPr lang="ja-JP" altLang="en-US" sz="3200" dirty="0" smtClean="0"/>
              <a:t>総称」</a:t>
            </a:r>
            <a:endParaRPr kumimoji="1" lang="ja-JP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 bwMode="auto">
          <a:xfrm>
            <a:off x="631345" y="5567895"/>
            <a:ext cx="253817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pPr eaLnBrk="1" hangingPunct="1"/>
            <a:r>
              <a:rPr lang="ja-JP" alt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評価的サポート</a:t>
            </a:r>
            <a:endParaRPr kumimoji="1" lang="ja-JP" altLang="en-US" sz="28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491879" y="5682734"/>
            <a:ext cx="3948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自分の行動や意見に対する肯定的</a:t>
            </a:r>
            <a:r>
              <a:rPr lang="ja-JP" altLang="en-US" sz="1600" dirty="0"/>
              <a:t>な</a:t>
            </a:r>
            <a:r>
              <a:rPr lang="ja-JP" altLang="en-US" sz="1600" dirty="0" smtClean="0"/>
              <a:t>評価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 bwMode="auto">
          <a:xfrm>
            <a:off x="-19508" y="1297567"/>
            <a:ext cx="174148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pPr eaLnBrk="1" hangingPunct="1"/>
            <a:r>
              <a:rPr kumimoji="1"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House J S </a:t>
            </a:r>
            <a:r>
              <a:rPr kumimoji="1"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による定義</a:t>
            </a:r>
          </a:p>
        </p:txBody>
      </p:sp>
      <p:sp>
        <p:nvSpPr>
          <p:cNvPr id="19" name="左中かっこ 18"/>
          <p:cNvSpPr/>
          <p:nvPr/>
        </p:nvSpPr>
        <p:spPr>
          <a:xfrm>
            <a:off x="145140" y="3140968"/>
            <a:ext cx="312060" cy="3049668"/>
          </a:xfrm>
          <a:prstGeom prst="lef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13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フローチャート : 代替処理 42"/>
          <p:cNvSpPr/>
          <p:nvPr/>
        </p:nvSpPr>
        <p:spPr>
          <a:xfrm>
            <a:off x="178025" y="4176464"/>
            <a:ext cx="8858471" cy="1124744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48265" y="188640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188640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4000" dirty="0" smtClean="0">
                <a:latin typeface="ＭＳ Ｐゴシック" pitchFamily="50" charset="-128"/>
                <a:ea typeface="ＭＳ Ｐゴシック" pitchFamily="50" charset="-128"/>
              </a:rPr>
              <a:t>総括</a:t>
            </a:r>
            <a:endParaRPr lang="en-US" altLang="ja-JP" sz="4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" name="爆発 1 6"/>
          <p:cNvSpPr/>
          <p:nvPr/>
        </p:nvSpPr>
        <p:spPr>
          <a:xfrm>
            <a:off x="7289479" y="1813543"/>
            <a:ext cx="1850502" cy="960453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爆発 1 7"/>
          <p:cNvSpPr/>
          <p:nvPr/>
        </p:nvSpPr>
        <p:spPr>
          <a:xfrm>
            <a:off x="4449690" y="1861202"/>
            <a:ext cx="1850502" cy="960453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740272" y="2724608"/>
            <a:ext cx="1407792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支える人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075885" y="2724608"/>
            <a:ext cx="1716900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支えを受ける人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21623" y="2733072"/>
            <a:ext cx="1212652" cy="533402"/>
          </a:xfrm>
          <a:prstGeom prst="rect">
            <a:avLst/>
          </a:prstGeom>
          <a:solidFill>
            <a:srgbClr val="FF746B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Light Ring.</a:t>
            </a:r>
            <a:endParaRPr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645452" y="3079960"/>
            <a:ext cx="1086788" cy="3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</a:rPr>
              <a:t>支えの提供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16" name="直線矢印コネクタ 15"/>
          <p:cNvCxnSpPr>
            <a:stCxn id="9" idx="3"/>
            <a:endCxn id="10" idx="1"/>
          </p:cNvCxnSpPr>
          <p:nvPr/>
        </p:nvCxnSpPr>
        <p:spPr>
          <a:xfrm>
            <a:off x="5148064" y="2995541"/>
            <a:ext cx="1927821" cy="0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1" idx="3"/>
            <a:endCxn id="9" idx="1"/>
          </p:cNvCxnSpPr>
          <p:nvPr/>
        </p:nvCxnSpPr>
        <p:spPr>
          <a:xfrm flipV="1">
            <a:off x="1634275" y="2995541"/>
            <a:ext cx="2105997" cy="4232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777688" y="3031937"/>
            <a:ext cx="1936012" cy="4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200" dirty="0" smtClean="0">
                <a:solidFill>
                  <a:srgbClr val="000000"/>
                </a:solidFill>
              </a:rPr>
              <a:t>ソーシャルサポート力の養成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19908" y="3593453"/>
            <a:ext cx="1574803" cy="294979"/>
          </a:xfrm>
          <a:prstGeom prst="rect">
            <a:avLst/>
          </a:prstGeom>
          <a:noFill/>
          <a:ln>
            <a:noFill/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16016" y="217358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うつ病予防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560191" y="2101575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うつ病予防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35896" y="1957560"/>
            <a:ext cx="121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②</a:t>
            </a:r>
            <a:endParaRPr kumimoji="1" lang="ja-JP" altLang="en-US" sz="4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516216" y="1966812"/>
            <a:ext cx="1290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①</a:t>
            </a:r>
            <a:endParaRPr kumimoji="1" lang="ja-JP" altLang="en-US" sz="4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66713" y="4528803"/>
            <a:ext cx="868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Light ring. 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の仮説は、きちんとした科学的根拠に基づくものである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9547" y="6003914"/>
            <a:ext cx="8486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今後、本仮説が正しいかどうかを定量的に検証する予定である。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68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3500" dirty="0">
                <a:latin typeface="ＭＳ Ｐゴシック" pitchFamily="50" charset="-128"/>
                <a:ea typeface="ＭＳ Ｐゴシック" pitchFamily="50" charset="-128"/>
              </a:rPr>
              <a:t>参考</a:t>
            </a:r>
            <a:r>
              <a:rPr lang="ja-JP" altLang="en-US" sz="3500" dirty="0" smtClean="0">
                <a:latin typeface="ＭＳ Ｐゴシック" pitchFamily="50" charset="-128"/>
                <a:ea typeface="ＭＳ Ｐゴシック" pitchFamily="50" charset="-128"/>
              </a:rPr>
              <a:t>文献</a:t>
            </a:r>
            <a:endParaRPr lang="en-US" altLang="ja-JP" sz="35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2655" y="1484784"/>
            <a:ext cx="88193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1400" dirty="0" smtClean="0"/>
              <a:t>Lin N et al. (1999) “Social support and depressed mood: A structural analysis” </a:t>
            </a:r>
            <a:r>
              <a:rPr kumimoji="1" lang="en-US" altLang="ja-JP" sz="1400" i="1" dirty="0" smtClean="0"/>
              <a:t>Journal of health and social behavior </a:t>
            </a:r>
          </a:p>
          <a:p>
            <a:pPr marL="342900" indent="-342900">
              <a:buAutoNum type="arabicPeriod"/>
            </a:pPr>
            <a:r>
              <a:rPr lang="en-US" altLang="ja-JP" sz="1400" dirty="0" err="1" smtClean="0"/>
              <a:t>Eisenberger</a:t>
            </a:r>
            <a:r>
              <a:rPr lang="en-US" altLang="ja-JP" sz="1400" dirty="0" smtClean="0"/>
              <a:t> NI (2007) “Neural </a:t>
            </a:r>
            <a:r>
              <a:rPr lang="en-US" altLang="ja-JP" sz="1400" dirty="0"/>
              <a:t>pathways link social support to attenuated neuroendocrine stress </a:t>
            </a:r>
            <a:r>
              <a:rPr lang="en-US" altLang="ja-JP" sz="1400" dirty="0" smtClean="0"/>
              <a:t>responses” </a:t>
            </a:r>
            <a:r>
              <a:rPr lang="en-US" altLang="ja-JP" sz="1400" i="1" dirty="0" err="1" smtClean="0"/>
              <a:t>NeuroImage</a:t>
            </a:r>
            <a:endParaRPr lang="en-US" altLang="ja-JP" sz="1400" i="1" dirty="0" smtClean="0"/>
          </a:p>
          <a:p>
            <a:pPr marL="342900" indent="-342900">
              <a:buAutoNum type="arabicPeriod"/>
            </a:pPr>
            <a:r>
              <a:rPr lang="en-US" altLang="ja-JP" sz="1400" dirty="0"/>
              <a:t>McNaughton </a:t>
            </a:r>
            <a:r>
              <a:rPr lang="en-US" altLang="ja-JP" sz="1400" dirty="0" smtClean="0"/>
              <a:t>ME et al. (1992 ) “The </a:t>
            </a:r>
            <a:r>
              <a:rPr lang="en-US" altLang="ja-JP" sz="1400" dirty="0"/>
              <a:t>relationship of life adversity, social support, and coping to hospitalization with major depression.” J </a:t>
            </a:r>
            <a:r>
              <a:rPr lang="en-US" altLang="ja-JP" sz="1400" dirty="0" err="1"/>
              <a:t>Nerv</a:t>
            </a:r>
            <a:r>
              <a:rPr lang="en-US" altLang="ja-JP" sz="1400" dirty="0"/>
              <a:t> </a:t>
            </a:r>
            <a:r>
              <a:rPr lang="en-US" altLang="ja-JP" sz="1400" dirty="0" err="1"/>
              <a:t>Ment</a:t>
            </a:r>
            <a:r>
              <a:rPr lang="en-US" altLang="ja-JP" sz="1400" dirty="0"/>
              <a:t> Dis</a:t>
            </a:r>
            <a:r>
              <a:rPr lang="en-US" altLang="ja-JP" sz="1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altLang="ja-JP" sz="1400" dirty="0" smtClean="0"/>
              <a:t>Brown GW et al. (1994 )”Clinical </a:t>
            </a:r>
            <a:r>
              <a:rPr lang="en-US" altLang="ja-JP" sz="1400" dirty="0"/>
              <a:t>and psychosocial origins of chronic depressive episodes. II. A patient enquiry.” Br J Psychiatry. </a:t>
            </a:r>
            <a:endParaRPr lang="en-US" altLang="ja-JP" sz="1400" dirty="0" smtClean="0"/>
          </a:p>
          <a:p>
            <a:pPr marL="342900" indent="-342900">
              <a:buAutoNum type="arabicPeriod"/>
            </a:pPr>
            <a:r>
              <a:rPr lang="en-US" altLang="ja-JP" sz="1400" dirty="0"/>
              <a:t>Harris T </a:t>
            </a:r>
            <a:r>
              <a:rPr lang="en-US" altLang="ja-JP" sz="1400" dirty="0" smtClean="0"/>
              <a:t> et al. (1999)”Befriending </a:t>
            </a:r>
            <a:r>
              <a:rPr lang="en-US" altLang="ja-JP" sz="1400" dirty="0"/>
              <a:t>as an intervention for chronic depression among women in an inner city. 1: </a:t>
            </a:r>
            <a:r>
              <a:rPr lang="en-US" altLang="ja-JP" sz="1400" dirty="0" err="1"/>
              <a:t>Randomised</a:t>
            </a:r>
            <a:r>
              <a:rPr lang="en-US" altLang="ja-JP" sz="1400" dirty="0"/>
              <a:t> controlled trial.” Br J </a:t>
            </a:r>
            <a:r>
              <a:rPr lang="en-US" altLang="ja-JP" sz="1400" dirty="0" smtClean="0"/>
              <a:t>Psychiatry</a:t>
            </a:r>
          </a:p>
          <a:p>
            <a:pPr marL="342900" indent="-342900">
              <a:buAutoNum type="arabicPeriod"/>
            </a:pPr>
            <a:r>
              <a:rPr lang="en-US" altLang="ja-JP" sz="1400" dirty="0" err="1"/>
              <a:t>Mineyama</a:t>
            </a:r>
            <a:r>
              <a:rPr lang="en-US" altLang="ja-JP" sz="1400" dirty="0"/>
              <a:t> S et al. (2007) “Supervisors' attitudes and skills for active listening with regard to working conditions and psychological stress reactions among subordinate workers” Journal of Occupational Health</a:t>
            </a:r>
          </a:p>
          <a:p>
            <a:pPr marL="342900" indent="-342900">
              <a:buAutoNum type="arabicPeriod"/>
            </a:pPr>
            <a:r>
              <a:rPr lang="en-US" altLang="ja-JP" sz="1400" dirty="0" smtClean="0"/>
              <a:t>Schwartz C et al. (2003) “Altruistic </a:t>
            </a:r>
            <a:r>
              <a:rPr lang="en-US" altLang="ja-JP" sz="1400" dirty="0"/>
              <a:t>social interest behaviors are associated with better mental health. </a:t>
            </a:r>
            <a:r>
              <a:rPr lang="en-US" altLang="ja-JP" sz="1400" dirty="0" smtClean="0"/>
              <a:t>“</a:t>
            </a:r>
            <a:r>
              <a:rPr lang="en-US" altLang="ja-JP" sz="1400" dirty="0" err="1" smtClean="0"/>
              <a:t>Psychosom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Med</a:t>
            </a:r>
            <a:r>
              <a:rPr lang="en-US" altLang="ja-JP" sz="1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altLang="ja-JP" sz="1400" dirty="0" smtClean="0"/>
              <a:t>Schwartz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CE et al. (2009) “Helping </a:t>
            </a:r>
            <a:r>
              <a:rPr lang="en-US" altLang="ja-JP" sz="1400" dirty="0"/>
              <a:t>others shows differential benefits on health and well-being for male and female teens” Journal of Happiness </a:t>
            </a:r>
            <a:r>
              <a:rPr lang="en-US" altLang="ja-JP" sz="1400" dirty="0" smtClean="0"/>
              <a:t>Studies</a:t>
            </a:r>
          </a:p>
          <a:p>
            <a:pPr marL="342900" indent="-342900">
              <a:buAutoNum type="arabicPeriod"/>
            </a:pPr>
            <a:r>
              <a:rPr lang="en-US" altLang="ja-JP" sz="1400" dirty="0" smtClean="0"/>
              <a:t>Taylor J et al. (2001) “A </a:t>
            </a:r>
            <a:r>
              <a:rPr lang="en-US" altLang="ja-JP" sz="1400" dirty="0"/>
              <a:t>longitudinal study of the role and significance of mattering to others for depressive </a:t>
            </a:r>
            <a:r>
              <a:rPr lang="en-US" altLang="ja-JP" sz="1400" dirty="0" smtClean="0"/>
              <a:t>symptoms” </a:t>
            </a:r>
            <a:r>
              <a:rPr lang="en-US" altLang="ja-JP" sz="1400" dirty="0"/>
              <a:t>Journal of Health and Social </a:t>
            </a:r>
            <a:r>
              <a:rPr lang="en-US" altLang="ja-JP" sz="1400" dirty="0" smtClean="0"/>
              <a:t>Behavior</a:t>
            </a:r>
          </a:p>
          <a:p>
            <a:pPr marL="342900" indent="-342900">
              <a:buAutoNum type="arabicPeriod"/>
            </a:pPr>
            <a:r>
              <a:rPr lang="en-US" altLang="ja-JP" sz="1400" dirty="0"/>
              <a:t>Brown SL et al. (2008)”Coping with spousal loss: Potential buffering effects of self-reported helping behavior” Personality and Social Psychology Bulletin</a:t>
            </a:r>
          </a:p>
          <a:p>
            <a:pPr marL="342900" indent="-342900">
              <a:buAutoNum type="arabicPeriod"/>
            </a:pPr>
            <a:r>
              <a:rPr lang="en-US" altLang="ja-JP" sz="1400" dirty="0" smtClean="0"/>
              <a:t>Schwartz CE et al. (1999) “Helping </a:t>
            </a:r>
            <a:r>
              <a:rPr lang="en-US" altLang="ja-JP" sz="1400" dirty="0"/>
              <a:t>others helps oneself: response shift effects in peer </a:t>
            </a:r>
            <a:r>
              <a:rPr lang="en-US" altLang="ja-JP" sz="1400" dirty="0" smtClean="0"/>
              <a:t>support”</a:t>
            </a:r>
            <a:r>
              <a:rPr lang="en-US" altLang="ja-JP" sz="1400" dirty="0"/>
              <a:t> Social Science &amp; </a:t>
            </a:r>
            <a:r>
              <a:rPr lang="en-US" altLang="ja-JP" sz="1400" dirty="0" smtClean="0"/>
              <a:t>Medicine</a:t>
            </a:r>
          </a:p>
          <a:p>
            <a:pPr marL="342900" indent="-342900">
              <a:buAutoNum type="arabicPeriod"/>
            </a:pPr>
            <a:r>
              <a:rPr lang="en-US" altLang="ja-JP" sz="1400" dirty="0" smtClean="0"/>
              <a:t>Hogan  BE et al. (2002) “Social </a:t>
            </a:r>
            <a:r>
              <a:rPr lang="en-US" altLang="ja-JP" sz="1400" dirty="0"/>
              <a:t>support interventions: Do they work?” Clinical Psychology </a:t>
            </a:r>
            <a:r>
              <a:rPr lang="en-US" altLang="ja-JP" sz="1400" dirty="0" smtClean="0"/>
              <a:t>Review</a:t>
            </a:r>
          </a:p>
          <a:p>
            <a:pPr marL="342900" indent="-342900">
              <a:buAutoNum type="arabicPeriod"/>
            </a:pPr>
            <a:r>
              <a:rPr kumimoji="1" lang="en-US" altLang="ja-JP" sz="1400" dirty="0" smtClean="0"/>
              <a:t>Taylor SE (2011) “Social support: A review</a:t>
            </a:r>
            <a:r>
              <a:rPr lang="en-US" altLang="ja-JP" sz="1400" dirty="0"/>
              <a:t>” The Oxford Handbook of Health </a:t>
            </a:r>
            <a:r>
              <a:rPr lang="en-US" altLang="ja-JP" sz="1400" dirty="0" smtClean="0"/>
              <a:t>Psychology (pp. 189-214)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109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発 1 3"/>
          <p:cNvSpPr/>
          <p:nvPr/>
        </p:nvSpPr>
        <p:spPr>
          <a:xfrm>
            <a:off x="4716016" y="4844811"/>
            <a:ext cx="1850502" cy="960453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656643" y="4299873"/>
            <a:ext cx="1866150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支えることに悩む人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075885" y="4299873"/>
            <a:ext cx="1716900" cy="533401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支えを受ける人</a:t>
            </a:r>
          </a:p>
        </p:txBody>
      </p:sp>
      <p:cxnSp>
        <p:nvCxnSpPr>
          <p:cNvPr id="7" name="直線矢印コネクタ 6"/>
          <p:cNvCxnSpPr>
            <a:stCxn id="5" idx="3"/>
            <a:endCxn id="6" idx="1"/>
          </p:cNvCxnSpPr>
          <p:nvPr/>
        </p:nvCxnSpPr>
        <p:spPr>
          <a:xfrm flipV="1">
            <a:off x="6522793" y="4566574"/>
            <a:ext cx="553092" cy="4232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421623" y="4299872"/>
            <a:ext cx="1212652" cy="533402"/>
          </a:xfrm>
          <a:prstGeom prst="rect">
            <a:avLst/>
          </a:prstGeom>
          <a:solidFill>
            <a:srgbClr val="FF746B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Light Ring.</a:t>
            </a:r>
            <a:endParaRPr lang="ja-JP" alt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634275" y="4566573"/>
            <a:ext cx="3022368" cy="4233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乗算記号 9"/>
          <p:cNvSpPr/>
          <p:nvPr/>
        </p:nvSpPr>
        <p:spPr>
          <a:xfrm>
            <a:off x="6629398" y="4426873"/>
            <a:ext cx="344887" cy="27516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92097" y="3717032"/>
            <a:ext cx="1574803" cy="294979"/>
          </a:xfrm>
          <a:prstGeom prst="rect">
            <a:avLst/>
          </a:prstGeom>
          <a:noFill/>
          <a:ln>
            <a:noFill/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246879" y="4036119"/>
            <a:ext cx="1086788" cy="3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</a:rPr>
              <a:t>支えの提供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67744" y="4626681"/>
            <a:ext cx="1936012" cy="4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200" dirty="0" smtClean="0">
                <a:solidFill>
                  <a:srgbClr val="000000"/>
                </a:solidFill>
              </a:rPr>
              <a:t>ソーシャルサポート力の養成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740089" y="5892960"/>
            <a:ext cx="1407792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支え手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075702" y="5892960"/>
            <a:ext cx="1717083" cy="538894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支えを受ける人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21440" y="5901424"/>
            <a:ext cx="1212652" cy="533402"/>
          </a:xfrm>
          <a:prstGeom prst="rect">
            <a:avLst/>
          </a:prstGeom>
          <a:solidFill>
            <a:srgbClr val="FF746B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Light Ring.</a:t>
            </a:r>
            <a:endParaRPr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645269" y="6261877"/>
            <a:ext cx="1086788" cy="3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</a:rPr>
              <a:t>支えの提供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18" name="直線矢印コネクタ 17"/>
          <p:cNvCxnSpPr>
            <a:stCxn id="14" idx="3"/>
            <a:endCxn id="15" idx="1"/>
          </p:cNvCxnSpPr>
          <p:nvPr/>
        </p:nvCxnSpPr>
        <p:spPr>
          <a:xfrm flipV="1">
            <a:off x="5147881" y="6162407"/>
            <a:ext cx="1927821" cy="1486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6" idx="3"/>
            <a:endCxn id="14" idx="1"/>
          </p:cNvCxnSpPr>
          <p:nvPr/>
        </p:nvCxnSpPr>
        <p:spPr>
          <a:xfrm flipV="1">
            <a:off x="1634092" y="6163893"/>
            <a:ext cx="2105997" cy="4232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777505" y="6200289"/>
            <a:ext cx="1936012" cy="4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200" dirty="0" smtClean="0">
                <a:solidFill>
                  <a:srgbClr val="000000"/>
                </a:solidFill>
              </a:rPr>
              <a:t>ソーシャルサポート力の養成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cxnSp>
        <p:nvCxnSpPr>
          <p:cNvPr id="21" name="Shape 55"/>
          <p:cNvCxnSpPr>
            <a:stCxn id="5" idx="2"/>
            <a:endCxn id="14" idx="0"/>
          </p:cNvCxnSpPr>
          <p:nvPr/>
        </p:nvCxnSpPr>
        <p:spPr>
          <a:xfrm rot="5400000">
            <a:off x="4491242" y="4794483"/>
            <a:ext cx="1051221" cy="1145733"/>
          </a:xfrm>
          <a:prstGeom prst="bentConnector3">
            <a:avLst>
              <a:gd name="adj1" fmla="val 50000"/>
            </a:avLst>
          </a:prstGeom>
          <a:ln w="19050">
            <a:solidFill>
              <a:srgbClr val="FF746B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994977" y="51479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うつ病予防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0403" y="1268760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smtClean="0"/>
              <a:t>(III) </a:t>
            </a:r>
            <a:r>
              <a:rPr kumimoji="1" lang="ja-JP" altLang="en-US" sz="6000" dirty="0" smtClean="0"/>
              <a:t>他者への支えによる共感疲労と、その防止</a:t>
            </a:r>
            <a:endParaRPr kumimoji="1" lang="ja-JP" altLang="en-US" sz="6000" dirty="0"/>
          </a:p>
        </p:txBody>
      </p:sp>
      <p:sp>
        <p:nvSpPr>
          <p:cNvPr id="26" name="正方形/長方形 25"/>
          <p:cNvSpPr/>
          <p:nvPr/>
        </p:nvSpPr>
        <p:spPr>
          <a:xfrm>
            <a:off x="3817539" y="3386938"/>
            <a:ext cx="1407792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支え手</a:t>
            </a:r>
          </a:p>
        </p:txBody>
      </p:sp>
      <p:cxnSp>
        <p:nvCxnSpPr>
          <p:cNvPr id="33" name="カギ線コネクタ 32"/>
          <p:cNvCxnSpPr>
            <a:stCxn id="26" idx="3"/>
            <a:endCxn id="5" idx="0"/>
          </p:cNvCxnSpPr>
          <p:nvPr/>
        </p:nvCxnSpPr>
        <p:spPr>
          <a:xfrm>
            <a:off x="5225331" y="3657871"/>
            <a:ext cx="364387" cy="6420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579044" y="3609540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共感疲労</a:t>
            </a:r>
            <a:r>
              <a:rPr lang="en-US" altLang="ja-JP" dirty="0" smtClean="0">
                <a:solidFill>
                  <a:srgbClr val="FF0000"/>
                </a:solidFill>
              </a:rPr>
              <a:t>/</a:t>
            </a:r>
            <a:r>
              <a:rPr lang="ja-JP" altLang="en-US" dirty="0" smtClean="0">
                <a:solidFill>
                  <a:srgbClr val="FF0000"/>
                </a:solidFill>
              </a:rPr>
              <a:t>バーンアウト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爆発 1 3"/>
          <p:cNvSpPr/>
          <p:nvPr/>
        </p:nvSpPr>
        <p:spPr>
          <a:xfrm>
            <a:off x="4716016" y="3908707"/>
            <a:ext cx="1850502" cy="960453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爆発 1 4"/>
          <p:cNvSpPr/>
          <p:nvPr/>
        </p:nvSpPr>
        <p:spPr>
          <a:xfrm>
            <a:off x="7289479" y="1124744"/>
            <a:ext cx="1850502" cy="960453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爆発 1 5"/>
          <p:cNvSpPr/>
          <p:nvPr/>
        </p:nvSpPr>
        <p:spPr>
          <a:xfrm>
            <a:off x="4449690" y="1172403"/>
            <a:ext cx="1850502" cy="960453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740272" y="2035809"/>
            <a:ext cx="1407792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支える人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075885" y="2035809"/>
            <a:ext cx="1716900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支えを受ける人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21623" y="2044273"/>
            <a:ext cx="1212652" cy="533402"/>
          </a:xfrm>
          <a:prstGeom prst="rect">
            <a:avLst/>
          </a:prstGeom>
          <a:solidFill>
            <a:srgbClr val="FF746B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Light Ring.</a:t>
            </a:r>
            <a:endParaRPr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56643" y="3363769"/>
            <a:ext cx="1866150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支えることに悩む人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075885" y="3363769"/>
            <a:ext cx="1716900" cy="533401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支えを受ける人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645452" y="2391161"/>
            <a:ext cx="1086788" cy="3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</a:rPr>
              <a:t>支えの提供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13" name="Shape 55"/>
          <p:cNvCxnSpPr>
            <a:stCxn id="7" idx="2"/>
            <a:endCxn id="10" idx="0"/>
          </p:cNvCxnSpPr>
          <p:nvPr/>
        </p:nvCxnSpPr>
        <p:spPr>
          <a:xfrm rot="16200000" flipH="1">
            <a:off x="4623896" y="2397947"/>
            <a:ext cx="786094" cy="1145550"/>
          </a:xfrm>
          <a:prstGeom prst="bentConnector3">
            <a:avLst>
              <a:gd name="adj1" fmla="val 50000"/>
            </a:avLst>
          </a:prstGeom>
          <a:ln w="19050">
            <a:solidFill>
              <a:srgbClr val="FF746B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7" idx="3"/>
            <a:endCxn id="8" idx="1"/>
          </p:cNvCxnSpPr>
          <p:nvPr/>
        </p:nvCxnSpPr>
        <p:spPr>
          <a:xfrm>
            <a:off x="5148064" y="2306742"/>
            <a:ext cx="1927821" cy="0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10" idx="3"/>
            <a:endCxn id="11" idx="1"/>
          </p:cNvCxnSpPr>
          <p:nvPr/>
        </p:nvCxnSpPr>
        <p:spPr>
          <a:xfrm flipV="1">
            <a:off x="6522793" y="3630470"/>
            <a:ext cx="553092" cy="4232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9" idx="3"/>
            <a:endCxn id="7" idx="1"/>
          </p:cNvCxnSpPr>
          <p:nvPr/>
        </p:nvCxnSpPr>
        <p:spPr>
          <a:xfrm flipV="1">
            <a:off x="1634275" y="2306742"/>
            <a:ext cx="2105997" cy="4232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777688" y="2343138"/>
            <a:ext cx="1936012" cy="4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200" dirty="0" smtClean="0">
                <a:solidFill>
                  <a:srgbClr val="000000"/>
                </a:solidFill>
              </a:rPr>
              <a:t>ソーシャルサポート力の養成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21623" y="3363768"/>
            <a:ext cx="1212652" cy="533402"/>
          </a:xfrm>
          <a:prstGeom prst="rect">
            <a:avLst/>
          </a:prstGeom>
          <a:solidFill>
            <a:srgbClr val="FF746B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Light Ring.</a:t>
            </a:r>
            <a:endParaRPr lang="ja-JP" alt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634275" y="3630469"/>
            <a:ext cx="3022368" cy="4233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519228" y="2636912"/>
            <a:ext cx="1996988" cy="4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400" b="1" dirty="0" smtClean="0">
                <a:solidFill>
                  <a:srgbClr val="FF0000"/>
                </a:solidFill>
              </a:rPr>
              <a:t>共感疲労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/</a:t>
            </a:r>
            <a:r>
              <a:rPr lang="ja-JP" altLang="en-US" sz="1400" b="1" dirty="0">
                <a:solidFill>
                  <a:srgbClr val="FF0000"/>
                </a:solidFill>
              </a:rPr>
              <a:t>バーンアウト</a:t>
            </a:r>
          </a:p>
        </p:txBody>
      </p:sp>
      <p:sp>
        <p:nvSpPr>
          <p:cNvPr id="21" name="乗算記号 20"/>
          <p:cNvSpPr/>
          <p:nvPr/>
        </p:nvSpPr>
        <p:spPr>
          <a:xfrm>
            <a:off x="6629398" y="3490769"/>
            <a:ext cx="344887" cy="27516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92097" y="2780928"/>
            <a:ext cx="1574803" cy="294979"/>
          </a:xfrm>
          <a:prstGeom prst="rect">
            <a:avLst/>
          </a:prstGeom>
          <a:noFill/>
          <a:ln>
            <a:noFill/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246879" y="3100015"/>
            <a:ext cx="1086788" cy="3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</a:rPr>
              <a:t>支えの提供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267744" y="3690577"/>
            <a:ext cx="1936012" cy="4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200" dirty="0" smtClean="0">
                <a:solidFill>
                  <a:srgbClr val="000000"/>
                </a:solidFill>
              </a:rPr>
              <a:t>ソーシャルサポート力の養成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740089" y="4956856"/>
            <a:ext cx="1407792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支え手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7075702" y="4956856"/>
            <a:ext cx="1717083" cy="538894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</a:rPr>
              <a:t>支えを受ける人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421440" y="4965320"/>
            <a:ext cx="1212652" cy="533402"/>
          </a:xfrm>
          <a:prstGeom prst="rect">
            <a:avLst/>
          </a:prstGeom>
          <a:solidFill>
            <a:srgbClr val="FF746B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Light Ring.</a:t>
            </a:r>
            <a:endParaRPr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645269" y="5325773"/>
            <a:ext cx="1086788" cy="3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</a:rPr>
              <a:t>支えの提供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29" name="直線矢印コネクタ 28"/>
          <p:cNvCxnSpPr>
            <a:stCxn id="25" idx="3"/>
            <a:endCxn id="26" idx="1"/>
          </p:cNvCxnSpPr>
          <p:nvPr/>
        </p:nvCxnSpPr>
        <p:spPr>
          <a:xfrm flipV="1">
            <a:off x="5147881" y="5226303"/>
            <a:ext cx="1927821" cy="1486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27" idx="3"/>
            <a:endCxn id="25" idx="1"/>
          </p:cNvCxnSpPr>
          <p:nvPr/>
        </p:nvCxnSpPr>
        <p:spPr>
          <a:xfrm flipV="1">
            <a:off x="1634092" y="5227789"/>
            <a:ext cx="2105997" cy="4232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777505" y="5264185"/>
            <a:ext cx="1936012" cy="4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200" dirty="0" smtClean="0">
                <a:solidFill>
                  <a:srgbClr val="000000"/>
                </a:solidFill>
              </a:rPr>
              <a:t>ソーシャルサポート力の養成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cxnSp>
        <p:nvCxnSpPr>
          <p:cNvPr id="32" name="Shape 55"/>
          <p:cNvCxnSpPr>
            <a:stCxn id="10" idx="2"/>
            <a:endCxn id="25" idx="0"/>
          </p:cNvCxnSpPr>
          <p:nvPr/>
        </p:nvCxnSpPr>
        <p:spPr>
          <a:xfrm rot="5400000">
            <a:off x="4491242" y="3858379"/>
            <a:ext cx="1051221" cy="1145733"/>
          </a:xfrm>
          <a:prstGeom prst="bentConnector3">
            <a:avLst>
              <a:gd name="adj1" fmla="val 50000"/>
            </a:avLst>
          </a:prstGeom>
          <a:ln w="19050">
            <a:solidFill>
              <a:srgbClr val="FF746B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4716016" y="1484784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うつ病予防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560191" y="141277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うつ病予防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994977" y="421179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うつ病予防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635896" y="1268761"/>
            <a:ext cx="121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（</a:t>
            </a:r>
            <a:r>
              <a:rPr kumimoji="1" lang="en-US" altLang="ja-JP" sz="4000" dirty="0" smtClean="0"/>
              <a:t>II</a:t>
            </a:r>
            <a:r>
              <a:rPr kumimoji="1" lang="ja-JP" altLang="en-US" sz="4000" dirty="0" smtClean="0"/>
              <a:t>）</a:t>
            </a:r>
            <a:endParaRPr kumimoji="1" lang="ja-JP" altLang="en-US" sz="4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16216" y="1278013"/>
            <a:ext cx="1290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（</a:t>
            </a:r>
            <a:r>
              <a:rPr kumimoji="1" lang="en-US" altLang="ja-JP" sz="4000" dirty="0" smtClean="0"/>
              <a:t>I</a:t>
            </a:r>
            <a:r>
              <a:rPr kumimoji="1" lang="ja-JP" altLang="en-US" sz="4000" dirty="0" smtClean="0"/>
              <a:t>）</a:t>
            </a:r>
            <a:endParaRPr kumimoji="1" lang="ja-JP" altLang="en-US" sz="4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62185" y="3973742"/>
            <a:ext cx="134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（</a:t>
            </a:r>
            <a:r>
              <a:rPr kumimoji="1" lang="en-US" altLang="ja-JP" sz="4000" dirty="0" smtClean="0"/>
              <a:t>III</a:t>
            </a:r>
            <a:r>
              <a:rPr kumimoji="1" lang="ja-JP" altLang="en-US" sz="4000" dirty="0" smtClean="0"/>
              <a:t>）</a:t>
            </a:r>
            <a:endParaRPr kumimoji="1" lang="ja-JP" altLang="en-US" sz="4000" dirty="0"/>
          </a:p>
        </p:txBody>
      </p:sp>
      <p:sp>
        <p:nvSpPr>
          <p:cNvPr id="39" name="角丸四角形 38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3500" dirty="0" smtClean="0">
                <a:latin typeface="ＭＳ Ｐゴシック" pitchFamily="50" charset="-128"/>
                <a:ea typeface="ＭＳ Ｐゴシック" pitchFamily="50" charset="-128"/>
              </a:rPr>
              <a:t>Light Ring. </a:t>
            </a:r>
            <a:r>
              <a:rPr lang="ja-JP" altLang="en-US" sz="3500" dirty="0" smtClean="0">
                <a:latin typeface="ＭＳ Ｐゴシック" pitchFamily="50" charset="-128"/>
                <a:ea typeface="ＭＳ Ｐゴシック" pitchFamily="50" charset="-128"/>
              </a:rPr>
              <a:t>の仮説</a:t>
            </a:r>
            <a:endParaRPr lang="en-US" altLang="ja-JP" sz="3500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187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3500" dirty="0" smtClean="0">
                <a:latin typeface="ＭＳ Ｐゴシック" pitchFamily="50" charset="-128"/>
                <a:ea typeface="ＭＳ Ｐゴシック" pitchFamily="50" charset="-128"/>
              </a:rPr>
              <a:t>Light Ring. </a:t>
            </a:r>
            <a:r>
              <a:rPr lang="ja-JP" altLang="en-US" sz="3500" dirty="0" smtClean="0">
                <a:latin typeface="ＭＳ Ｐゴシック" pitchFamily="50" charset="-128"/>
                <a:ea typeface="ＭＳ Ｐゴシック" pitchFamily="50" charset="-128"/>
              </a:rPr>
              <a:t>の目指す社会</a:t>
            </a:r>
            <a:endParaRPr lang="en-US" altLang="ja-JP" sz="35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-28067" y="1412776"/>
            <a:ext cx="9165762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rtlCol="0">
            <a:spAutoFit/>
          </a:bodyPr>
          <a:lstStyle/>
          <a:p>
            <a:pPr eaLnBrk="1" hangingPunct="1"/>
            <a:r>
              <a:rPr kumimoji="1" lang="ja-JP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専門家ではない、一般市民の間でも互いに支え合い、うつ病を予防できる社会</a:t>
            </a:r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2540983" y="2681102"/>
            <a:ext cx="4027662" cy="4027662"/>
            <a:chOff x="60590" y="1542278"/>
            <a:chExt cx="5188634" cy="5188634"/>
          </a:xfrm>
        </p:grpSpPr>
        <p:sp>
          <p:nvSpPr>
            <p:cNvPr id="8" name="スマイル 7"/>
            <p:cNvSpPr/>
            <p:nvPr/>
          </p:nvSpPr>
          <p:spPr>
            <a:xfrm>
              <a:off x="1631696" y="1757459"/>
              <a:ext cx="960284" cy="960284"/>
            </a:xfrm>
            <a:prstGeom prst="smileyFace">
              <a:avLst/>
            </a:prstGeom>
            <a:gradFill>
              <a:gsLst>
                <a:gs pos="100000">
                  <a:srgbClr val="FFC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スマイル 8"/>
            <p:cNvSpPr/>
            <p:nvPr/>
          </p:nvSpPr>
          <p:spPr>
            <a:xfrm>
              <a:off x="4137801" y="3011044"/>
              <a:ext cx="960284" cy="960284"/>
            </a:xfrm>
            <a:prstGeom prst="smileyFac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スマイル 9"/>
            <p:cNvSpPr/>
            <p:nvPr/>
          </p:nvSpPr>
          <p:spPr>
            <a:xfrm>
              <a:off x="215475" y="4125970"/>
              <a:ext cx="960284" cy="960284"/>
            </a:xfrm>
            <a:prstGeom prst="smileyFace">
              <a:avLst/>
            </a:prstGeom>
            <a:gradFill>
              <a:gsLst>
                <a:gs pos="100000">
                  <a:srgbClr val="92D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60590" y="1542278"/>
              <a:ext cx="5188634" cy="518863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V="1">
              <a:off x="3604961" y="3971328"/>
              <a:ext cx="662248" cy="141022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スマイル 12"/>
            <p:cNvSpPr/>
            <p:nvPr/>
          </p:nvSpPr>
          <p:spPr>
            <a:xfrm>
              <a:off x="2867801" y="5381552"/>
              <a:ext cx="960284" cy="960284"/>
            </a:xfrm>
            <a:prstGeom prst="smileyFace">
              <a:avLst/>
            </a:prstGeom>
            <a:gradFill>
              <a:gsLst>
                <a:gs pos="9600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 flipV="1">
              <a:off x="2351324" y="3001936"/>
              <a:ext cx="764388" cy="226931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V="1">
              <a:off x="969448" y="2726371"/>
              <a:ext cx="662248" cy="141022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H="1" flipV="1">
              <a:off x="2733518" y="2467429"/>
              <a:ext cx="1345571" cy="8128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1300572" y="4891315"/>
              <a:ext cx="1432946" cy="8128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1465324" y="3657098"/>
              <a:ext cx="2613764" cy="94901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30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爆発 1 53"/>
          <p:cNvSpPr/>
          <p:nvPr/>
        </p:nvSpPr>
        <p:spPr>
          <a:xfrm>
            <a:off x="7330010" y="2173583"/>
            <a:ext cx="1850502" cy="960453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爆発 1 7"/>
          <p:cNvSpPr/>
          <p:nvPr/>
        </p:nvSpPr>
        <p:spPr>
          <a:xfrm>
            <a:off x="4490221" y="2221242"/>
            <a:ext cx="1850502" cy="960453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3500" dirty="0" smtClean="0">
                <a:latin typeface="ＭＳ Ｐゴシック" pitchFamily="50" charset="-128"/>
                <a:ea typeface="ＭＳ Ｐゴシック" pitchFamily="50" charset="-128"/>
              </a:rPr>
              <a:t>Light Ring.</a:t>
            </a:r>
            <a:r>
              <a:rPr lang="ja-JP" altLang="en-US" sz="3500" dirty="0"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3500" dirty="0" smtClean="0">
                <a:latin typeface="ＭＳ Ｐゴシック" pitchFamily="50" charset="-128"/>
                <a:ea typeface="ＭＳ Ｐゴシック" pitchFamily="50" charset="-128"/>
              </a:rPr>
              <a:t>の仮説</a:t>
            </a:r>
            <a:r>
              <a:rPr lang="en-US" altLang="ja-JP" sz="3500" dirty="0" smtClean="0">
                <a:latin typeface="ＭＳ Ｐゴシック" pitchFamily="50" charset="-128"/>
                <a:ea typeface="ＭＳ Ｐゴシック" pitchFamily="50" charset="-128"/>
              </a:rPr>
              <a:t> </a:t>
            </a:r>
            <a:endParaRPr lang="en-US" altLang="ja-JP" sz="35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780803" y="3084648"/>
            <a:ext cx="1407792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支える人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7116416" y="3084648"/>
            <a:ext cx="1716900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支えを受ける人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462154" y="3093112"/>
            <a:ext cx="1212652" cy="533402"/>
          </a:xfrm>
          <a:prstGeom prst="rect">
            <a:avLst/>
          </a:prstGeom>
          <a:solidFill>
            <a:srgbClr val="FF746B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Light Ring.</a:t>
            </a:r>
            <a:endParaRPr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685983" y="3440000"/>
            <a:ext cx="1086788" cy="3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</a:rPr>
              <a:t>支えの提供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30" name="直線矢印コネクタ 29"/>
          <p:cNvCxnSpPr>
            <a:stCxn id="23" idx="3"/>
            <a:endCxn id="24" idx="1"/>
          </p:cNvCxnSpPr>
          <p:nvPr/>
        </p:nvCxnSpPr>
        <p:spPr>
          <a:xfrm>
            <a:off x="5188595" y="3355581"/>
            <a:ext cx="1927821" cy="0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25" idx="3"/>
            <a:endCxn id="23" idx="1"/>
          </p:cNvCxnSpPr>
          <p:nvPr/>
        </p:nvCxnSpPr>
        <p:spPr>
          <a:xfrm flipV="1">
            <a:off x="1674806" y="3355581"/>
            <a:ext cx="2105997" cy="4232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774677" y="3391977"/>
            <a:ext cx="1936012" cy="4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200" dirty="0" smtClean="0">
                <a:solidFill>
                  <a:srgbClr val="000000"/>
                </a:solidFill>
              </a:rPr>
              <a:t>ソーシャルサポート力の養成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6547" y="253362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うつ病予防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600722" y="2461615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うつ病予防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76427" y="2317600"/>
            <a:ext cx="121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②</a:t>
            </a:r>
            <a:endParaRPr kumimoji="1" lang="ja-JP" altLang="en-US" sz="40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556747" y="2326852"/>
            <a:ext cx="1290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①</a:t>
            </a:r>
            <a:endParaRPr kumimoji="1" lang="ja-JP" altLang="en-US" sz="4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4304" y="4509120"/>
            <a:ext cx="7787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①身近な人から支えを</a:t>
            </a:r>
            <a:r>
              <a:rPr lang="ja-JP" altLang="en-US" sz="3200" dirty="0" smtClean="0">
                <a:solidFill>
                  <a:srgbClr val="FF0000"/>
                </a:solidFill>
              </a:rPr>
              <a:t>受ける</a:t>
            </a:r>
            <a:r>
              <a:rPr lang="ja-JP" altLang="en-US" sz="3200" dirty="0" smtClean="0"/>
              <a:t>→うつ病予防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②身近な人への支えの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提供</a:t>
            </a:r>
            <a:r>
              <a:rPr kumimoji="1" lang="ja-JP" altLang="en-US" sz="3200" dirty="0" smtClean="0"/>
              <a:t>→うつ病予防</a:t>
            </a:r>
            <a:endParaRPr kumimoji="1" lang="en-US" altLang="ja-JP" sz="3200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675833" y="4498477"/>
            <a:ext cx="7628776" cy="116277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0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発 1 3"/>
          <p:cNvSpPr/>
          <p:nvPr/>
        </p:nvSpPr>
        <p:spPr>
          <a:xfrm>
            <a:off x="7088739" y="3973783"/>
            <a:ext cx="1850502" cy="960453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539532" y="4884848"/>
            <a:ext cx="1407792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支える人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875145" y="4884848"/>
            <a:ext cx="1716900" cy="541866"/>
          </a:xfrm>
          <a:prstGeom prst="rect">
            <a:avLst/>
          </a:prstGeom>
          <a:solidFill>
            <a:schemeClr val="bg1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支えを受ける人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20883" y="4893312"/>
            <a:ext cx="1212652" cy="533402"/>
          </a:xfrm>
          <a:prstGeom prst="rect">
            <a:avLst/>
          </a:prstGeom>
          <a:solidFill>
            <a:srgbClr val="FF746B"/>
          </a:solidFill>
          <a:ln>
            <a:solidFill>
              <a:srgbClr val="FF74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Light Ring.</a:t>
            </a:r>
            <a:endParaRPr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444712" y="5240200"/>
            <a:ext cx="1086788" cy="3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</a:rPr>
              <a:t>支えの提供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cxnSp>
        <p:nvCxnSpPr>
          <p:cNvPr id="10" name="直線矢印コネクタ 9"/>
          <p:cNvCxnSpPr>
            <a:stCxn id="6" idx="3"/>
            <a:endCxn id="7" idx="1"/>
          </p:cNvCxnSpPr>
          <p:nvPr/>
        </p:nvCxnSpPr>
        <p:spPr>
          <a:xfrm>
            <a:off x="4947324" y="5155781"/>
            <a:ext cx="1927821" cy="0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8" idx="3"/>
            <a:endCxn id="6" idx="1"/>
          </p:cNvCxnSpPr>
          <p:nvPr/>
        </p:nvCxnSpPr>
        <p:spPr>
          <a:xfrm flipV="1">
            <a:off x="1433535" y="5155781"/>
            <a:ext cx="2105997" cy="4232"/>
          </a:xfrm>
          <a:prstGeom prst="straightConnector1">
            <a:avLst/>
          </a:prstGeom>
          <a:ln>
            <a:solidFill>
              <a:srgbClr val="FF746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576948" y="5192177"/>
            <a:ext cx="1936012" cy="4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0" tIns="0" rIns="0" bIns="0" anchor="ctr" anchorCtr="1">
            <a:prstTxWarp prst="textNoShape">
              <a:avLst/>
            </a:prstTxWarp>
          </a:bodyPr>
          <a:lstStyle/>
          <a:p>
            <a:r>
              <a:rPr lang="ja-JP" altLang="en-US" sz="1200" dirty="0" smtClean="0">
                <a:solidFill>
                  <a:srgbClr val="000000"/>
                </a:solidFill>
              </a:rPr>
              <a:t>ソーシャルサポート力の養成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59451" y="4261815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うつ病予防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2053297"/>
            <a:ext cx="8749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/>
              <a:t>①支えを受けることの効果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272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3500" dirty="0" smtClean="0">
                <a:latin typeface="ＭＳ Ｐゴシック" pitchFamily="50" charset="-128"/>
                <a:ea typeface="ＭＳ Ｐゴシック" pitchFamily="50" charset="-128"/>
              </a:rPr>
              <a:t>支えと抑うつ度には負の相関がある</a:t>
            </a:r>
            <a:r>
              <a:rPr lang="en-US" altLang="ja-JP" sz="3500" baseline="30000" dirty="0" smtClean="0">
                <a:latin typeface="ＭＳ Ｐゴシック" pitchFamily="50" charset="-128"/>
                <a:ea typeface="ＭＳ Ｐゴシック" pitchFamily="50" charset="-128"/>
              </a:rPr>
              <a:t>1</a:t>
            </a:r>
            <a:endParaRPr lang="en-US" altLang="ja-JP" sz="3500" baseline="30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0"/>
          <a:stretch/>
        </p:blipFill>
        <p:spPr bwMode="auto">
          <a:xfrm rot="5400000">
            <a:off x="3209717" y="326787"/>
            <a:ext cx="2339847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475656" y="3212976"/>
            <a:ext cx="2194613" cy="77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1475656" y="3296486"/>
            <a:ext cx="3130717" cy="96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475656" y="3405996"/>
            <a:ext cx="4066821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1475656" y="3800404"/>
            <a:ext cx="5784876" cy="132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5140" y="1484784"/>
            <a:ext cx="5814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対象：ニューヨーク在住の男女</a:t>
            </a:r>
            <a:r>
              <a:rPr lang="ja-JP" altLang="en-US" dirty="0"/>
              <a:t>から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1261 </a:t>
            </a:r>
            <a:r>
              <a:rPr kumimoji="1" lang="ja-JP" altLang="en-US" dirty="0" smtClean="0"/>
              <a:t>人をランダム抽出</a:t>
            </a:r>
            <a:endParaRPr kumimoji="1" lang="en-US" altLang="ja-JP" dirty="0" smtClean="0"/>
          </a:p>
          <a:p>
            <a:r>
              <a:rPr lang="ja-JP" altLang="en-US" dirty="0" smtClean="0"/>
              <a:t>手法：アンケート調査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9772" y="4678104"/>
            <a:ext cx="6078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・社会活動</a:t>
            </a:r>
            <a:r>
              <a:rPr lang="ja-JP" altLang="en-US" sz="2000" dirty="0"/>
              <a:t>へ</a:t>
            </a:r>
            <a:r>
              <a:rPr lang="ja-JP" altLang="en-US" sz="2000" dirty="0" smtClean="0"/>
              <a:t>の参加数が</a:t>
            </a:r>
            <a:r>
              <a:rPr kumimoji="1" lang="ja-JP" altLang="en-US" sz="2000" dirty="0" smtClean="0"/>
              <a:t>多い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・最近の１週間に接した人の数が多い</a:t>
            </a:r>
            <a:endParaRPr lang="en-US" altLang="ja-JP" sz="2000" dirty="0" smtClean="0"/>
          </a:p>
          <a:p>
            <a:r>
              <a:rPr lang="ja-JP" altLang="en-US" sz="2000" dirty="0" smtClean="0"/>
              <a:t>・恋人がいる</a:t>
            </a:r>
            <a:endParaRPr lang="en-US" altLang="ja-JP" sz="2000" dirty="0" smtClean="0"/>
          </a:p>
          <a:p>
            <a:r>
              <a:rPr kumimoji="1" lang="ja-JP" altLang="en-US" sz="2000" smtClean="0"/>
              <a:t>・「問題</a:t>
            </a:r>
            <a:r>
              <a:rPr kumimoji="1" lang="ja-JP" altLang="en-US" sz="2000" dirty="0" smtClean="0"/>
              <a:t>に遭遇した時にどれほど</a:t>
            </a:r>
            <a:r>
              <a:rPr kumimoji="1" lang="ja-JP" altLang="en-US" sz="2000" smtClean="0"/>
              <a:t>支えられたか」の</a:t>
            </a:r>
            <a:r>
              <a:rPr kumimoji="1" lang="ja-JP" altLang="en-US" sz="2000" dirty="0" smtClean="0"/>
              <a:t>指標が高い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981517" y="5194720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抑うつ度が低い</a:t>
            </a:r>
            <a:endParaRPr kumimoji="1" lang="ja-JP" altLang="en-US" sz="2400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5796136" y="5445224"/>
            <a:ext cx="1284376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正方形/長方形 1024"/>
          <p:cNvSpPr/>
          <p:nvPr/>
        </p:nvSpPr>
        <p:spPr>
          <a:xfrm>
            <a:off x="117004" y="4544711"/>
            <a:ext cx="8998860" cy="19086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7" name="テキスト ボックス 1026"/>
          <p:cNvSpPr txBox="1"/>
          <p:nvPr/>
        </p:nvSpPr>
        <p:spPr>
          <a:xfrm>
            <a:off x="6115158" y="50100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相関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28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3500" dirty="0" smtClean="0">
                <a:latin typeface="ＭＳ Ｐゴシック" pitchFamily="50" charset="-128"/>
                <a:ea typeface="ＭＳ Ｐゴシック" pitchFamily="50" charset="-128"/>
              </a:rPr>
              <a:t>支えがストレス反応性に及ぼす影響</a:t>
            </a:r>
            <a:r>
              <a:rPr lang="en-US" altLang="ja-JP" sz="3500" baseline="30000" dirty="0" smtClean="0">
                <a:latin typeface="ＭＳ Ｐゴシック" pitchFamily="50" charset="-128"/>
                <a:ea typeface="ＭＳ Ｐゴシック" pitchFamily="50" charset="-128"/>
              </a:rPr>
              <a:t>2</a:t>
            </a:r>
            <a:endParaRPr lang="en-US" altLang="ja-JP" sz="3500" baseline="30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9" b="30513"/>
          <a:stretch/>
        </p:blipFill>
        <p:spPr bwMode="auto">
          <a:xfrm>
            <a:off x="1619672" y="1983132"/>
            <a:ext cx="3284821" cy="17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63" y="3998920"/>
            <a:ext cx="3168352" cy="150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96" y="1983132"/>
            <a:ext cx="2306026" cy="35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95536" y="1249666"/>
            <a:ext cx="8140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対象：カリフォルニア在住の</a:t>
            </a:r>
            <a:r>
              <a:rPr lang="en-US" altLang="ja-JP" dirty="0" smtClean="0"/>
              <a:t>125</a:t>
            </a:r>
            <a:r>
              <a:rPr lang="ja-JP" altLang="en-US" dirty="0" smtClean="0"/>
              <a:t>名男女をランダム抽出</a:t>
            </a:r>
            <a:endParaRPr lang="en-US" altLang="ja-JP" dirty="0" smtClean="0"/>
          </a:p>
          <a:p>
            <a:r>
              <a:rPr lang="ja-JP" altLang="en-US" dirty="0" smtClean="0"/>
              <a:t>手法：アンケート調査、血液検査（血中コルチゾール測定）、</a:t>
            </a:r>
            <a:r>
              <a:rPr lang="en-US" altLang="ja-JP" dirty="0" smtClean="0"/>
              <a:t>fMRI (</a:t>
            </a:r>
            <a:r>
              <a:rPr lang="ja-JP" altLang="en-US" dirty="0" smtClean="0"/>
              <a:t>脳活動の測定</a:t>
            </a:r>
            <a:r>
              <a:rPr lang="en-US" altLang="ja-JP" dirty="0" smtClean="0"/>
              <a:t>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23676" y="6018419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身近な人からの支えの自覚が高い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>
            <a:stCxn id="7" idx="3"/>
          </p:cNvCxnSpPr>
          <p:nvPr/>
        </p:nvCxnSpPr>
        <p:spPr>
          <a:xfrm flipV="1">
            <a:off x="3520884" y="5805264"/>
            <a:ext cx="594268" cy="3978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3534952" y="6245289"/>
            <a:ext cx="594268" cy="3222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112760" y="5536684"/>
            <a:ext cx="513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（ストレスに伴う）血中コルチゾール濃度上昇が低い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98703" y="6382882"/>
            <a:ext cx="512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（ストレスに伴う）前帯状回皮質、</a:t>
            </a:r>
            <a:r>
              <a:rPr kumimoji="1" lang="en-US" altLang="ja-JP" dirty="0" smtClean="0"/>
              <a:t>BA8 </a:t>
            </a:r>
            <a:r>
              <a:rPr kumimoji="1" lang="ja-JP" altLang="en-US" dirty="0" smtClean="0"/>
              <a:t>の活動が低い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5508547"/>
            <a:ext cx="9144000" cy="124366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94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3500" dirty="0">
                <a:latin typeface="ＭＳ Ｐゴシック" pitchFamily="50" charset="-128"/>
                <a:ea typeface="ＭＳ Ｐゴシック" pitchFamily="50" charset="-128"/>
              </a:rPr>
              <a:t>うつ</a:t>
            </a:r>
            <a:r>
              <a:rPr lang="ja-JP" altLang="en-US" sz="3500" dirty="0" smtClean="0">
                <a:latin typeface="ＭＳ Ｐゴシック" pitchFamily="50" charset="-128"/>
                <a:ea typeface="ＭＳ Ｐゴシック" pitchFamily="50" charset="-128"/>
              </a:rPr>
              <a:t>病患者は周囲の支えが少ない</a:t>
            </a:r>
            <a:r>
              <a:rPr lang="en-US" altLang="ja-JP" sz="3500" baseline="30000" dirty="0" smtClean="0">
                <a:latin typeface="ＭＳ Ｐゴシック" pitchFamily="50" charset="-128"/>
                <a:ea typeface="ＭＳ Ｐゴシック" pitchFamily="50" charset="-128"/>
              </a:rPr>
              <a:t>3</a:t>
            </a:r>
            <a:endParaRPr lang="en-US" altLang="ja-JP" sz="3500" baseline="30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2" y="2033464"/>
            <a:ext cx="455650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32925" y="1340768"/>
            <a:ext cx="458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対象：</a:t>
            </a:r>
            <a:r>
              <a:rPr kumimoji="1" lang="en-US" altLang="ja-JP" dirty="0" smtClean="0"/>
              <a:t>27 </a:t>
            </a:r>
            <a:r>
              <a:rPr kumimoji="1" lang="ja-JP" altLang="en-US" dirty="0" smtClean="0"/>
              <a:t>人の男性うつ病患者、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人の対照群</a:t>
            </a:r>
            <a:endParaRPr kumimoji="1" lang="en-US" altLang="ja-JP" dirty="0" smtClean="0"/>
          </a:p>
          <a:p>
            <a:r>
              <a:rPr lang="ja-JP" altLang="en-US" dirty="0" smtClean="0"/>
              <a:t>手法：アンケート調査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627784" y="4445732"/>
            <a:ext cx="1728192" cy="711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46792" y="3068960"/>
            <a:ext cx="4283968" cy="236988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うつ病患者は、対照群と比較して、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sz="2800" dirty="0" smtClean="0"/>
              <a:t>・周囲にいる支え手の</a:t>
            </a:r>
            <a:r>
              <a:rPr kumimoji="1" lang="ja-JP" altLang="en-US" sz="2800" dirty="0" smtClean="0"/>
              <a:t>数が少ない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・身近な人から受ける情緒的サポートが低い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74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3500" dirty="0" smtClean="0">
                <a:latin typeface="ＭＳ Ｐゴシック" pitchFamily="50" charset="-128"/>
                <a:ea typeface="ＭＳ Ｐゴシック" pitchFamily="50" charset="-128"/>
              </a:rPr>
              <a:t>支えが少ないと、うつ病が慢性化する</a:t>
            </a:r>
            <a:r>
              <a:rPr lang="en-US" altLang="ja-JP" sz="3500" baseline="30000" dirty="0" smtClean="0">
                <a:latin typeface="ＭＳ Ｐゴシック" pitchFamily="50" charset="-128"/>
                <a:ea typeface="ＭＳ Ｐゴシック" pitchFamily="50" charset="-128"/>
              </a:rPr>
              <a:t>4</a:t>
            </a:r>
            <a:endParaRPr lang="en-US" altLang="ja-JP" sz="3500" baseline="30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0314" y="1486525"/>
            <a:ext cx="5824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対象：ロンドンの病院に通っている</a:t>
            </a:r>
            <a:r>
              <a:rPr kumimoji="1" lang="en-US" altLang="ja-JP" dirty="0" smtClean="0"/>
              <a:t>178</a:t>
            </a:r>
            <a:r>
              <a:rPr lang="ja-JP" altLang="en-US" dirty="0" smtClean="0"/>
              <a:t>人の女性うつ病患者</a:t>
            </a:r>
            <a:endParaRPr kumimoji="1" lang="en-US" altLang="ja-JP" dirty="0" smtClean="0"/>
          </a:p>
          <a:p>
            <a:r>
              <a:rPr lang="ja-JP" altLang="en-US" dirty="0" smtClean="0"/>
              <a:t>手法：アンケート調査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60" y="1987099"/>
            <a:ext cx="42767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5724128" y="3717032"/>
            <a:ext cx="28803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0314" y="3378478"/>
            <a:ext cx="3922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親密な人からの情緒的サポー</a:t>
            </a:r>
            <a:r>
              <a:rPr lang="ja-JP" altLang="en-US" sz="1600" dirty="0" smtClean="0"/>
              <a:t>ト</a:t>
            </a:r>
            <a:r>
              <a:rPr kumimoji="1" lang="ja-JP" altLang="en-US" sz="1600" dirty="0" smtClean="0"/>
              <a:t>の度合いが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0314" y="38970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高い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0314" y="458112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低い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043608" y="40770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971600" y="476579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907704" y="3897052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34/ 107 (</a:t>
            </a:r>
            <a:r>
              <a:rPr kumimoji="1" lang="en-US" altLang="ja-JP" dirty="0" smtClean="0">
                <a:solidFill>
                  <a:srgbClr val="FF0000"/>
                </a:solidFill>
              </a:rPr>
              <a:t>32%</a:t>
            </a:r>
            <a:r>
              <a:rPr kumimoji="1" lang="en-US" altLang="ja-JP" dirty="0" smtClean="0"/>
              <a:t>) </a:t>
            </a:r>
            <a:r>
              <a:rPr kumimoji="1" lang="ja-JP" altLang="en-US" dirty="0" smtClean="0"/>
              <a:t>が慢性化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77838" y="458112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42/ 71 (</a:t>
            </a:r>
            <a:r>
              <a:rPr kumimoji="1" lang="en-US" altLang="ja-JP" dirty="0" smtClean="0">
                <a:solidFill>
                  <a:srgbClr val="FF0000"/>
                </a:solidFill>
              </a:rPr>
              <a:t>59%</a:t>
            </a:r>
            <a:r>
              <a:rPr kumimoji="1" lang="en-US" altLang="ja-JP" dirty="0" smtClean="0"/>
              <a:t>) </a:t>
            </a:r>
            <a:r>
              <a:rPr kumimoji="1" lang="ja-JP" altLang="en-US" dirty="0" smtClean="0"/>
              <a:t>が慢性化</a:t>
            </a:r>
            <a:endParaRPr kumimoji="1" lang="ja-JP" altLang="en-US" dirty="0"/>
          </a:p>
        </p:txBody>
      </p:sp>
      <p:sp>
        <p:nvSpPr>
          <p:cNvPr id="19" name="左中かっこ 18"/>
          <p:cNvSpPr/>
          <p:nvPr/>
        </p:nvSpPr>
        <p:spPr>
          <a:xfrm>
            <a:off x="145140" y="3717032"/>
            <a:ext cx="125174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0" y="3068960"/>
            <a:ext cx="4516060" cy="223224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5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45140" y="220438"/>
            <a:ext cx="8819348" cy="933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63185" y="220438"/>
            <a:ext cx="8229600" cy="93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周囲の支えを向上させることで、</a:t>
            </a: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慢性</a:t>
            </a:r>
            <a:r>
              <a:rPr lang="ja-JP" altLang="en-US" sz="2800" dirty="0" smtClean="0">
                <a:latin typeface="ＭＳ Ｐゴシック" pitchFamily="50" charset="-128"/>
                <a:ea typeface="ＭＳ Ｐゴシック" pitchFamily="50" charset="-128"/>
              </a:rPr>
              <a:t>うつが寛解する</a:t>
            </a:r>
            <a:r>
              <a:rPr lang="en-US" altLang="ja-JP" sz="2800" baseline="30000" dirty="0" smtClean="0">
                <a:latin typeface="ＭＳ Ｐゴシック" pitchFamily="50" charset="-128"/>
                <a:ea typeface="ＭＳ Ｐゴシック" pitchFamily="50" charset="-128"/>
              </a:rPr>
              <a:t>5</a:t>
            </a:r>
            <a:endParaRPr lang="en-US" altLang="ja-JP" sz="2800" baseline="30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14" y="2276872"/>
            <a:ext cx="4546054" cy="425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95536" y="1342509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対象：１年以上うつ病を患っている</a:t>
            </a:r>
            <a:r>
              <a:rPr lang="en-US" altLang="ja-JP" dirty="0" smtClean="0"/>
              <a:t>86</a:t>
            </a:r>
            <a:r>
              <a:rPr lang="ja-JP" altLang="en-US" dirty="0" smtClean="0"/>
              <a:t>名の女性</a:t>
            </a:r>
            <a:endParaRPr lang="en-US" altLang="ja-JP" dirty="0" smtClean="0"/>
          </a:p>
          <a:p>
            <a:r>
              <a:rPr lang="ja-JP" altLang="en-US" dirty="0" smtClean="0"/>
              <a:t>手法：ボランティアの人が被験者に接し、友人として話を聞く（１週間に１時間以上）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4430614" y="4406339"/>
            <a:ext cx="4101826" cy="750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3282954"/>
            <a:ext cx="2987824" cy="224676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年間介入</a:t>
            </a:r>
            <a:r>
              <a:rPr lang="ja-JP" altLang="en-US" sz="2800" dirty="0" smtClean="0"/>
              <a:t>を行った結果、</a:t>
            </a:r>
            <a:endParaRPr lang="en-US" altLang="ja-JP" sz="2800" dirty="0" smtClean="0"/>
          </a:p>
          <a:p>
            <a:r>
              <a:rPr lang="ja-JP" altLang="en-US" sz="2800" dirty="0" smtClean="0"/>
              <a:t>介入群→</a:t>
            </a:r>
            <a:r>
              <a:rPr lang="en-US" altLang="ja-JP" sz="2800" dirty="0" smtClean="0"/>
              <a:t>65%</a:t>
            </a:r>
          </a:p>
          <a:p>
            <a:r>
              <a:rPr lang="ja-JP" altLang="en-US" sz="2800" dirty="0" smtClean="0"/>
              <a:t>対照群→</a:t>
            </a:r>
            <a:r>
              <a:rPr lang="en-US" altLang="ja-JP" sz="2800" dirty="0" smtClean="0"/>
              <a:t>39%</a:t>
            </a:r>
          </a:p>
          <a:p>
            <a:r>
              <a:rPr lang="ja-JP" altLang="en-US" sz="2800" dirty="0" err="1" smtClean="0"/>
              <a:t>が寛</a:t>
            </a:r>
            <a:r>
              <a:rPr lang="ja-JP" altLang="en-US" sz="2800" dirty="0" smtClean="0"/>
              <a:t>解した。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3402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1749</Words>
  <Application>Microsoft Office PowerPoint</Application>
  <PresentationFormat>画面に合わせる (4:3)</PresentationFormat>
  <Paragraphs>223</Paragraphs>
  <Slides>24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47</cp:revision>
  <cp:lastPrinted>2014-01-14T09:35:54Z</cp:lastPrinted>
  <dcterms:created xsi:type="dcterms:W3CDTF">2014-01-06T08:20:36Z</dcterms:created>
  <dcterms:modified xsi:type="dcterms:W3CDTF">2014-06-18T10:35:32Z</dcterms:modified>
</cp:coreProperties>
</file>